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55"/>
  </p:notesMasterIdLst>
  <p:handoutMasterIdLst>
    <p:handoutMasterId r:id="rId56"/>
  </p:handoutMasterIdLst>
  <p:sldIdLst>
    <p:sldId id="258" r:id="rId5"/>
    <p:sldId id="374" r:id="rId6"/>
    <p:sldId id="369" r:id="rId7"/>
    <p:sldId id="365" r:id="rId8"/>
    <p:sldId id="368" r:id="rId9"/>
    <p:sldId id="376" r:id="rId10"/>
    <p:sldId id="347" r:id="rId11"/>
    <p:sldId id="370" r:id="rId12"/>
    <p:sldId id="391" r:id="rId13"/>
    <p:sldId id="392" r:id="rId14"/>
    <p:sldId id="416" r:id="rId15"/>
    <p:sldId id="418" r:id="rId16"/>
    <p:sldId id="419" r:id="rId17"/>
    <p:sldId id="415" r:id="rId18"/>
    <p:sldId id="393" r:id="rId19"/>
    <p:sldId id="413" r:id="rId20"/>
    <p:sldId id="412" r:id="rId21"/>
    <p:sldId id="404" r:id="rId22"/>
    <p:sldId id="400" r:id="rId23"/>
    <p:sldId id="403" r:id="rId24"/>
    <p:sldId id="398" r:id="rId25"/>
    <p:sldId id="401" r:id="rId26"/>
    <p:sldId id="402" r:id="rId27"/>
    <p:sldId id="408" r:id="rId28"/>
    <p:sldId id="405" r:id="rId29"/>
    <p:sldId id="406" r:id="rId30"/>
    <p:sldId id="407" r:id="rId31"/>
    <p:sldId id="411" r:id="rId32"/>
    <p:sldId id="414" r:id="rId33"/>
    <p:sldId id="409" r:id="rId34"/>
    <p:sldId id="410" r:id="rId35"/>
    <p:sldId id="397" r:id="rId36"/>
    <p:sldId id="356" r:id="rId37"/>
    <p:sldId id="372" r:id="rId38"/>
    <p:sldId id="371" r:id="rId39"/>
    <p:sldId id="380" r:id="rId40"/>
    <p:sldId id="381" r:id="rId41"/>
    <p:sldId id="377" r:id="rId42"/>
    <p:sldId id="358" r:id="rId43"/>
    <p:sldId id="367" r:id="rId44"/>
    <p:sldId id="357" r:id="rId45"/>
    <p:sldId id="362" r:id="rId46"/>
    <p:sldId id="382" r:id="rId47"/>
    <p:sldId id="383" r:id="rId48"/>
    <p:sldId id="386" r:id="rId49"/>
    <p:sldId id="384" r:id="rId50"/>
    <p:sldId id="387" r:id="rId51"/>
    <p:sldId id="388" r:id="rId52"/>
    <p:sldId id="389" r:id="rId53"/>
    <p:sldId id="390" r:id="rId54"/>
  </p:sldIdLst>
  <p:sldSz cx="12192000" cy="6858000"/>
  <p:notesSz cx="9144000" cy="6858000"/>
  <p:defaultTextStyle>
    <a:defPPr>
      <a:defRPr lang="en-US"/>
    </a:defPPr>
    <a:lvl1pPr marL="0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30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61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891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522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152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783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413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7044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rzan Chen" initials="TC" lastIdx="1" clrIdx="0">
    <p:extLst>
      <p:ext uri="{19B8F6BF-5375-455C-9EA6-DF929625EA0E}">
        <p15:presenceInfo xmlns:p15="http://schemas.microsoft.com/office/powerpoint/2012/main" userId="4eeffd712c4baab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4E87"/>
    <a:srgbClr val="2B458C"/>
    <a:srgbClr val="003B6C"/>
    <a:srgbClr val="BDD6FF"/>
    <a:srgbClr val="00436C"/>
    <a:srgbClr val="00456C"/>
    <a:srgbClr val="BDFAFF"/>
    <a:srgbClr val="F9C499"/>
    <a:srgbClr val="E89918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06799F8-075E-4A3A-A7F6-7FBC6576F1A4}" styleName="主题样式 2 - 个性色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主题样式 2 - 个性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90" autoAdjust="0"/>
    <p:restoredTop sz="87117" autoAdjust="0"/>
  </p:normalViewPr>
  <p:slideViewPr>
    <p:cSldViewPr snapToGrid="0" snapToObjects="1">
      <p:cViewPr varScale="1">
        <p:scale>
          <a:sx n="70" d="100"/>
          <a:sy n="70" d="100"/>
        </p:scale>
        <p:origin x="72" y="658"/>
      </p:cViewPr>
      <p:guideLst>
        <p:guide orient="horz" pos="958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49" d="100"/>
        <a:sy n="149" d="100"/>
      </p:scale>
      <p:origin x="0" y="-31770"/>
    </p:cViewPr>
  </p:sorterViewPr>
  <p:notesViewPr>
    <p:cSldViewPr snapToGrid="0" snapToObjects="1">
      <p:cViewPr varScale="1">
        <p:scale>
          <a:sx n="108" d="100"/>
          <a:sy n="108" d="100"/>
        </p:scale>
        <p:origin x="178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commentAuthors" Target="comment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37B5320-0450-4A1E-A360-E5891B8726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7141C78-51C5-48D7-A012-73F26BE0CA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B7612-775A-407D-B3CA-96BCDEF041C7}" type="datetimeFigureOut">
              <a:rPr lang="zh-CN" altLang="en-US" smtClean="0"/>
              <a:t>2025/11/13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E41566-F7BC-4CCC-936C-490526DFCD9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8F55AE7-695C-4B12-A6AD-1FF9F38FFC8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0B7A01-109C-43B6-BFB6-6AE260045A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4106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7CE4F-55EC-46C0-A1F9-6BD8F4BE0E6B}" type="datetimeFigureOut">
              <a:rPr lang="zh-CN" altLang="en-US" smtClean="0"/>
              <a:t>2025/11/13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ABDA6A-29CD-4D28-B6EA-E8D4FFDF60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1064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26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30" algn="l" defTabSz="121926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61" algn="l" defTabSz="121926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891" algn="l" defTabSz="121926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522" algn="l" defTabSz="121926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152" algn="l" defTabSz="121926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783" algn="l" defTabSz="121926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413" algn="l" defTabSz="121926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044" algn="l" defTabSz="121926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381500" y="385763"/>
            <a:ext cx="3429000" cy="19288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32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400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39565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203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1578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4774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788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1695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 chapter is the introduction.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864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86347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450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091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 chapter is the introduction.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6767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05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424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12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185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 chapter is the introduction.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350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0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48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014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C293BDB-A132-4E8A-934E-04D9B9570B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7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pos="2819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5314" userDrawn="1">
          <p15:clr>
            <a:srgbClr val="FBAE40"/>
          </p15:clr>
        </p15:guide>
        <p15:guide id="5" orient="horz" pos="686" userDrawn="1">
          <p15:clr>
            <a:srgbClr val="FBAE40"/>
          </p15:clr>
        </p15:guide>
        <p15:guide id="6" orient="horz" pos="363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0640752" y="6121220"/>
            <a:ext cx="1079445" cy="392407"/>
          </a:xfrm>
          <a:prstGeom prst="rect">
            <a:avLst/>
          </a:prstGeom>
          <a:noFill/>
        </p:spPr>
        <p:txBody>
          <a:bodyPr wrap="none" lIns="68571" tIns="34286" rIns="68571" bIns="34286">
            <a:spAutoFit/>
          </a:bodyPr>
          <a:lstStyle/>
          <a:p>
            <a:pPr algn="ctr"/>
            <a:r>
              <a:rPr lang="en-US" altLang="zh-CN" sz="2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</a:t>
            </a:r>
            <a:r>
              <a:rPr lang="en-US" altLang="zh-CN" sz="2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en-US" altLang="zh-CN" sz="21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ISE</a:t>
            </a:r>
            <a:endParaRPr lang="zh-CN" altLang="en-US" sz="21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0504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0640752" y="6121220"/>
            <a:ext cx="1079445" cy="392407"/>
          </a:xfrm>
          <a:prstGeom prst="rect">
            <a:avLst/>
          </a:prstGeom>
          <a:noFill/>
        </p:spPr>
        <p:txBody>
          <a:bodyPr wrap="none" lIns="68571" tIns="34286" rIns="68571" bIns="34286">
            <a:spAutoFit/>
          </a:bodyPr>
          <a:lstStyle/>
          <a:p>
            <a:pPr algn="ctr"/>
            <a:r>
              <a:rPr lang="en-US" altLang="zh-CN" sz="2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</a:t>
            </a:r>
            <a:r>
              <a:rPr lang="en-US" altLang="zh-CN" sz="2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en-US" altLang="zh-CN" sz="21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ISE</a:t>
            </a:r>
            <a:endParaRPr lang="zh-CN" altLang="en-US" sz="21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777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0640752" y="6121220"/>
            <a:ext cx="1079445" cy="392407"/>
          </a:xfrm>
          <a:prstGeom prst="rect">
            <a:avLst/>
          </a:prstGeom>
          <a:noFill/>
        </p:spPr>
        <p:txBody>
          <a:bodyPr wrap="none" lIns="68571" tIns="34286" rIns="68571" bIns="34286">
            <a:spAutoFit/>
          </a:bodyPr>
          <a:lstStyle/>
          <a:p>
            <a:pPr algn="ctr"/>
            <a:r>
              <a:rPr lang="en-US" altLang="zh-CN" sz="2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</a:t>
            </a:r>
            <a:r>
              <a:rPr lang="en-US" altLang="zh-CN" sz="2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en-US" altLang="zh-CN" sz="21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ISE</a:t>
            </a:r>
            <a:endParaRPr lang="zh-CN" altLang="en-US" sz="21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06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0640752" y="6121220"/>
            <a:ext cx="1079445" cy="392407"/>
          </a:xfrm>
          <a:prstGeom prst="rect">
            <a:avLst/>
          </a:prstGeom>
          <a:noFill/>
        </p:spPr>
        <p:txBody>
          <a:bodyPr wrap="none" lIns="68571" tIns="34286" rIns="68571" bIns="34286">
            <a:spAutoFit/>
          </a:bodyPr>
          <a:lstStyle/>
          <a:p>
            <a:pPr algn="ctr"/>
            <a:r>
              <a:rPr lang="en-US" altLang="zh-CN" sz="2100" b="1" cap="none" spc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</a:t>
            </a:r>
            <a:r>
              <a:rPr lang="en-US" altLang="zh-CN" sz="2100" b="0" cap="none" spc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-ISE</a:t>
            </a:r>
            <a:endParaRPr lang="zh-CN" altLang="en-US" sz="2100" b="0" cap="none" spc="0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AEB3710-CD00-BB4A-B8FB-C812F311AF90}"/>
              </a:ext>
            </a:extLst>
          </p:cNvPr>
          <p:cNvGrpSpPr/>
          <p:nvPr userDrawn="1"/>
        </p:nvGrpSpPr>
        <p:grpSpPr>
          <a:xfrm>
            <a:off x="2099388" y="2320928"/>
            <a:ext cx="7993224" cy="1758944"/>
            <a:chOff x="2099388" y="2202959"/>
            <a:chExt cx="7993224" cy="1758944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A66ED4C-25E3-0144-B1EE-16F778654ACA}"/>
                </a:ext>
              </a:extLst>
            </p:cNvPr>
            <p:cNvSpPr txBox="1"/>
            <p:nvPr/>
          </p:nvSpPr>
          <p:spPr>
            <a:xfrm>
              <a:off x="3667544" y="2202959"/>
              <a:ext cx="48569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kumimoji="1"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7114A54-5B43-3245-ABFF-FBD44C086388}"/>
                </a:ext>
              </a:extLst>
            </p:cNvPr>
            <p:cNvSpPr txBox="1"/>
            <p:nvPr/>
          </p:nvSpPr>
          <p:spPr>
            <a:xfrm>
              <a:off x="2099388" y="3038702"/>
              <a:ext cx="7993224" cy="9232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endParaRPr kumimoji="1" lang="zh-CN" altLang="en-US" sz="5999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466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>
      <p:bgPr>
        <a:solidFill>
          <a:srgbClr val="FFF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0640752" y="6121220"/>
            <a:ext cx="1079445" cy="392407"/>
          </a:xfrm>
          <a:prstGeom prst="rect">
            <a:avLst/>
          </a:prstGeom>
          <a:noFill/>
        </p:spPr>
        <p:txBody>
          <a:bodyPr wrap="none" lIns="68571" tIns="34286" rIns="68571" bIns="34286">
            <a:spAutoFit/>
          </a:bodyPr>
          <a:lstStyle/>
          <a:p>
            <a:pPr algn="ctr"/>
            <a:r>
              <a:rPr lang="en-US" altLang="zh-CN" sz="2100" b="1" cap="none" spc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</a:t>
            </a:r>
            <a:r>
              <a:rPr lang="en-US" altLang="zh-CN" sz="2100" b="0" cap="none" spc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-ISE</a:t>
            </a:r>
            <a:endParaRPr lang="zh-CN" altLang="en-US" sz="2100" b="0" cap="none" spc="0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3831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0640752" y="6121220"/>
            <a:ext cx="1079445" cy="392407"/>
          </a:xfrm>
          <a:prstGeom prst="rect">
            <a:avLst/>
          </a:prstGeom>
          <a:noFill/>
        </p:spPr>
        <p:txBody>
          <a:bodyPr wrap="none" lIns="68571" tIns="34286" rIns="68571" bIns="34286">
            <a:spAutoFit/>
          </a:bodyPr>
          <a:lstStyle/>
          <a:p>
            <a:pPr algn="ctr"/>
            <a:r>
              <a:rPr lang="en-US" altLang="zh-CN" sz="2100" b="1" cap="none" spc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</a:t>
            </a:r>
            <a:r>
              <a:rPr lang="en-US" altLang="zh-CN" sz="2100" b="0" cap="none" spc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-ISE</a:t>
            </a:r>
            <a:endParaRPr lang="zh-CN" altLang="en-US" sz="2100" b="0" cap="none" spc="0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403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bg>
      <p:bgPr>
        <a:solidFill>
          <a:srgbClr val="DCFF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0640752" y="6121220"/>
            <a:ext cx="1079445" cy="392407"/>
          </a:xfrm>
          <a:prstGeom prst="rect">
            <a:avLst/>
          </a:prstGeom>
          <a:noFill/>
        </p:spPr>
        <p:txBody>
          <a:bodyPr wrap="none" lIns="68571" tIns="34286" rIns="68571" bIns="34286">
            <a:spAutoFit/>
          </a:bodyPr>
          <a:lstStyle/>
          <a:p>
            <a:pPr algn="ctr"/>
            <a:r>
              <a:rPr lang="en-US" altLang="zh-CN" sz="2100" b="1" cap="none" spc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</a:t>
            </a:r>
            <a:r>
              <a:rPr lang="en-US" altLang="zh-CN" sz="2100" b="0" cap="none" spc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-ISE</a:t>
            </a:r>
            <a:endParaRPr lang="zh-CN" altLang="en-US" sz="2100" b="0" cap="none" spc="0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303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rgbClr val="FF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84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40" descr="C:\Users\jsj\Downloads\0d8f7c2d25304e7e4049bd14797fd8bf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4"/>
            <a:ext cx="12192000" cy="68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07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37AF33F-4D20-43B1-90A5-97306CB807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98" y="1451"/>
            <a:ext cx="12188203" cy="68550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F127CAB-D758-4FCB-A8FF-0A9A027AA9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alphaModFix amt="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671"/>
                    </a14:imgEffect>
                    <a14:imgEffect>
                      <a14:saturation sat="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673" y="1189617"/>
            <a:ext cx="3585974" cy="358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pos="2819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5314" userDrawn="1">
          <p15:clr>
            <a:srgbClr val="FBAE40"/>
          </p15:clr>
        </p15:guide>
        <p15:guide id="5" orient="horz" pos="663" userDrawn="1">
          <p15:clr>
            <a:srgbClr val="FBAE40"/>
          </p15:clr>
        </p15:guide>
        <p15:guide id="6" orient="horz" pos="3634" userDrawn="1">
          <p15:clr>
            <a:srgbClr val="FBAE40"/>
          </p15:clr>
        </p15:guide>
        <p15:guide id="7" orient="horz" pos="935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DED18A3-66D0-4A30-8467-1641E650C7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9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0816259" y="6217100"/>
            <a:ext cx="1079445" cy="392407"/>
          </a:xfrm>
          <a:prstGeom prst="rect">
            <a:avLst/>
          </a:prstGeom>
          <a:noFill/>
        </p:spPr>
        <p:txBody>
          <a:bodyPr wrap="none" lIns="68571" tIns="34286" rIns="68571" bIns="34286">
            <a:spAutoFit/>
          </a:bodyPr>
          <a:lstStyle/>
          <a:p>
            <a:pPr algn="ctr"/>
            <a:r>
              <a:rPr lang="en-US" altLang="zh-CN" sz="2100" b="1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</a:t>
            </a:r>
            <a:r>
              <a:rPr lang="en-US" altLang="zh-CN" sz="2100" b="0" cap="none" spc="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en-US" altLang="zh-CN" sz="21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n-US" altLang="zh-CN" sz="2100" b="0" cap="none" spc="0" dirty="0">
                <a:ln w="0"/>
                <a:solidFill>
                  <a:srgbClr val="FF15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altLang="zh-CN" sz="2100" b="0" cap="none" spc="0" dirty="0">
                <a:ln w="0"/>
                <a:solidFill>
                  <a:srgbClr val="FFD57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endParaRPr lang="zh-CN" altLang="en-US" sz="2100" b="0" cap="none" spc="0" dirty="0">
              <a:ln w="0"/>
              <a:solidFill>
                <a:srgbClr val="FFD57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B0A77DF3-2405-1A47-9783-3D0775989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317604"/>
            <a:ext cx="8341682" cy="5540396"/>
          </a:xfrm>
          <a:prstGeom prst="rect">
            <a:avLst/>
          </a:prstGeom>
        </p:spPr>
        <p:txBody>
          <a:bodyPr/>
          <a:lstStyle>
            <a:lvl1pPr>
              <a:defRPr sz="2400" b="0">
                <a:solidFill>
                  <a:schemeClr val="bg2">
                    <a:lumMod val="2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defRPr>
            </a:lvl1pPr>
            <a:lvl2pPr marL="742832" indent="-285704">
              <a:buFont typeface="Menlo-BoldItalic" charset="0"/>
              <a:buChar char="▸"/>
              <a:defRPr sz="2200" b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defRPr>
            </a:lvl2pPr>
            <a:lvl3pPr marL="1142819" indent="-228564">
              <a:lnSpc>
                <a:spcPct val="130000"/>
              </a:lnSpc>
              <a:spcBef>
                <a:spcPts val="0"/>
              </a:spcBef>
              <a:buFont typeface="Consolas-BoldItalic" charset="0"/>
              <a:buChar char="⁃"/>
              <a:defRPr sz="1800" b="0" i="0">
                <a:solidFill>
                  <a:schemeClr val="bg2">
                    <a:lumMod val="2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charset="0"/>
              </a:defRPr>
            </a:lvl3pPr>
            <a:lvl4pPr>
              <a:defRPr>
                <a:solidFill>
                  <a:schemeClr val="accent6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defRPr>
            </a:lvl4pPr>
            <a:lvl5pPr>
              <a:defRPr>
                <a:solidFill>
                  <a:schemeClr val="accent6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en-US" altLang="zh-CN" dirty="0"/>
              <a:t>second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</a:p>
        </p:txBody>
      </p:sp>
      <p:sp>
        <p:nvSpPr>
          <p:cNvPr id="3" name="同侧圆角矩形 2">
            <a:extLst>
              <a:ext uri="{FF2B5EF4-FFF2-40B4-BE49-F238E27FC236}">
                <a16:creationId xmlns:a16="http://schemas.microsoft.com/office/drawing/2014/main" id="{9F0799D0-904A-334C-8E6B-4817F9127059}"/>
              </a:ext>
            </a:extLst>
          </p:cNvPr>
          <p:cNvSpPr/>
          <p:nvPr userDrawn="1"/>
        </p:nvSpPr>
        <p:spPr>
          <a:xfrm rot="5400000">
            <a:off x="3962168" y="-3785793"/>
            <a:ext cx="729012" cy="8653347"/>
          </a:xfrm>
          <a:prstGeom prst="round2SameRect">
            <a:avLst>
              <a:gd name="adj1" fmla="val 39292"/>
              <a:gd name="adj2" fmla="val 0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4">
            <a:extLst>
              <a:ext uri="{FF2B5EF4-FFF2-40B4-BE49-F238E27FC236}">
                <a16:creationId xmlns:a16="http://schemas.microsoft.com/office/drawing/2014/main" id="{269BA1F5-E65F-5541-BEDA-333612F40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96" y="248493"/>
            <a:ext cx="816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kumimoji="1" lang="zh-CN" altLang="en-US" sz="2800" b="1" dirty="0">
                <a:latin typeface="+mn-ea"/>
                <a:ea typeface="+mn-ea"/>
                <a:cs typeface="Century Gothic" charset="0"/>
              </a:defRPr>
            </a:lvl1pPr>
          </a:lstStyle>
          <a:p>
            <a:pPr marL="0" lvl="0" algn="l" defTabSz="457162"/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F6BED37-4427-BC42-8F95-B0F40A743A49}"/>
              </a:ext>
            </a:extLst>
          </p:cNvPr>
          <p:cNvSpPr/>
          <p:nvPr userDrawn="1"/>
        </p:nvSpPr>
        <p:spPr>
          <a:xfrm>
            <a:off x="10592366" y="273456"/>
            <a:ext cx="1303338" cy="534847"/>
          </a:xfrm>
          <a:prstGeom prst="rect">
            <a:avLst/>
          </a:pr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06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9B89DFC-FF8E-514B-87AD-3F65D1BFA0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56564">
            <a:off x="9013553" y="1148866"/>
            <a:ext cx="6356893" cy="6356893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10816259" y="6217100"/>
            <a:ext cx="1079445" cy="392407"/>
          </a:xfrm>
          <a:prstGeom prst="rect">
            <a:avLst/>
          </a:prstGeom>
          <a:noFill/>
        </p:spPr>
        <p:txBody>
          <a:bodyPr wrap="none" lIns="68571" tIns="34286" rIns="68571" bIns="34286">
            <a:spAutoFit/>
          </a:bodyPr>
          <a:lstStyle/>
          <a:p>
            <a:pPr algn="ctr"/>
            <a:r>
              <a:rPr lang="en-US" altLang="zh-CN" sz="2100" b="1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</a:t>
            </a:r>
            <a:r>
              <a:rPr lang="en-US" altLang="zh-CN" sz="2100" b="0" cap="none" spc="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en-US" altLang="zh-CN" sz="21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n-US" altLang="zh-CN" sz="2100" b="0" cap="none" spc="0" dirty="0">
                <a:ln w="0"/>
                <a:solidFill>
                  <a:srgbClr val="FF15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altLang="zh-CN" sz="2100" b="0" cap="none" spc="0" dirty="0">
                <a:ln w="0"/>
                <a:solidFill>
                  <a:srgbClr val="FFD57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endParaRPr lang="zh-CN" altLang="en-US" sz="2100" b="0" cap="none" spc="0" dirty="0">
              <a:ln w="0"/>
              <a:solidFill>
                <a:srgbClr val="FFD57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B0A77DF3-2405-1A47-9783-3D0775989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1664" y="1069111"/>
            <a:ext cx="8341682" cy="5540396"/>
          </a:xfrm>
          <a:prstGeom prst="rect">
            <a:avLst/>
          </a:prstGeom>
        </p:spPr>
        <p:txBody>
          <a:bodyPr/>
          <a:lstStyle>
            <a:lvl1pPr>
              <a:defRPr sz="2400" b="0">
                <a:solidFill>
                  <a:schemeClr val="bg2">
                    <a:lumMod val="2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defRPr>
            </a:lvl1pPr>
            <a:lvl2pPr marL="742832" indent="-285704">
              <a:buFont typeface="Menlo-BoldItalic" charset="0"/>
              <a:buChar char="▸"/>
              <a:defRPr sz="2200" b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defRPr>
            </a:lvl2pPr>
            <a:lvl3pPr marL="1142819" indent="-228564">
              <a:lnSpc>
                <a:spcPct val="130000"/>
              </a:lnSpc>
              <a:spcBef>
                <a:spcPts val="0"/>
              </a:spcBef>
              <a:buFont typeface="Consolas-BoldItalic" charset="0"/>
              <a:buChar char="⁃"/>
              <a:defRPr sz="1800" b="0" i="0">
                <a:solidFill>
                  <a:schemeClr val="bg2">
                    <a:lumMod val="2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charset="0"/>
              </a:defRPr>
            </a:lvl3pPr>
            <a:lvl4pPr>
              <a:defRPr>
                <a:solidFill>
                  <a:schemeClr val="accent6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defRPr>
            </a:lvl4pPr>
            <a:lvl5pPr>
              <a:defRPr>
                <a:solidFill>
                  <a:schemeClr val="accent6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en-US" altLang="zh-CN" dirty="0"/>
              <a:t>second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</a:p>
        </p:txBody>
      </p:sp>
      <p:sp>
        <p:nvSpPr>
          <p:cNvPr id="3" name="同侧圆角矩形 2">
            <a:extLst>
              <a:ext uri="{FF2B5EF4-FFF2-40B4-BE49-F238E27FC236}">
                <a16:creationId xmlns:a16="http://schemas.microsoft.com/office/drawing/2014/main" id="{9F0799D0-904A-334C-8E6B-4817F9127059}"/>
              </a:ext>
            </a:extLst>
          </p:cNvPr>
          <p:cNvSpPr/>
          <p:nvPr userDrawn="1"/>
        </p:nvSpPr>
        <p:spPr>
          <a:xfrm rot="5400000">
            <a:off x="3962168" y="-3785793"/>
            <a:ext cx="729012" cy="8653347"/>
          </a:xfrm>
          <a:prstGeom prst="round2SameRect">
            <a:avLst>
              <a:gd name="adj1" fmla="val 39292"/>
              <a:gd name="adj2" fmla="val 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4">
            <a:extLst>
              <a:ext uri="{FF2B5EF4-FFF2-40B4-BE49-F238E27FC236}">
                <a16:creationId xmlns:a16="http://schemas.microsoft.com/office/drawing/2014/main" id="{269BA1F5-E65F-5541-BEDA-333612F40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96" y="248493"/>
            <a:ext cx="816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kumimoji="1" lang="zh-CN" altLang="en-US" sz="2800" b="1" dirty="0">
                <a:latin typeface="+mn-ea"/>
                <a:ea typeface="+mn-ea"/>
                <a:cs typeface="Century Gothic" charset="0"/>
              </a:defRPr>
            </a:lvl1pPr>
          </a:lstStyle>
          <a:p>
            <a:pPr marL="0" lvl="0" algn="l" defTabSz="457162"/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F6BED37-4427-BC42-8F95-B0F40A743A49}"/>
              </a:ext>
            </a:extLst>
          </p:cNvPr>
          <p:cNvSpPr/>
          <p:nvPr userDrawn="1"/>
        </p:nvSpPr>
        <p:spPr>
          <a:xfrm>
            <a:off x="10592366" y="273456"/>
            <a:ext cx="1303338" cy="534847"/>
          </a:xfrm>
          <a:prstGeom prst="rect">
            <a:avLst/>
          </a:prstGeom>
          <a:blipFill dpi="0" rotWithShape="1">
            <a:blip r:embed="rId4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15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0640752" y="6121220"/>
            <a:ext cx="1079445" cy="392407"/>
          </a:xfrm>
          <a:prstGeom prst="rect">
            <a:avLst/>
          </a:prstGeom>
          <a:noFill/>
        </p:spPr>
        <p:txBody>
          <a:bodyPr wrap="none" lIns="68571" tIns="34286" rIns="68571" bIns="34286">
            <a:spAutoFit/>
          </a:bodyPr>
          <a:lstStyle/>
          <a:p>
            <a:pPr algn="ctr"/>
            <a:r>
              <a:rPr lang="en-US" altLang="zh-CN" sz="2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</a:t>
            </a:r>
            <a:r>
              <a:rPr lang="en-US" altLang="zh-CN" sz="2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en-US" altLang="zh-CN" sz="21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ISE</a:t>
            </a:r>
            <a:endParaRPr lang="zh-CN" altLang="en-US" sz="21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0640752" y="6121220"/>
            <a:ext cx="1079445" cy="392407"/>
          </a:xfrm>
          <a:prstGeom prst="rect">
            <a:avLst/>
          </a:prstGeom>
          <a:noFill/>
        </p:spPr>
        <p:txBody>
          <a:bodyPr wrap="none" lIns="68571" tIns="34286" rIns="68571" bIns="34286">
            <a:spAutoFit/>
          </a:bodyPr>
          <a:lstStyle/>
          <a:p>
            <a:pPr algn="ctr"/>
            <a:r>
              <a:rPr lang="en-US" altLang="zh-CN" sz="2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</a:t>
            </a:r>
            <a:r>
              <a:rPr lang="en-US" altLang="zh-CN" sz="2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en-US" altLang="zh-CN" sz="21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ISE</a:t>
            </a:r>
            <a:endParaRPr lang="zh-CN" altLang="en-US" sz="21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0504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0640752" y="6121220"/>
            <a:ext cx="1079445" cy="392407"/>
          </a:xfrm>
          <a:prstGeom prst="rect">
            <a:avLst/>
          </a:prstGeom>
          <a:noFill/>
        </p:spPr>
        <p:txBody>
          <a:bodyPr wrap="none" lIns="68571" tIns="34286" rIns="68571" bIns="34286">
            <a:spAutoFit/>
          </a:bodyPr>
          <a:lstStyle/>
          <a:p>
            <a:pPr algn="ctr"/>
            <a:r>
              <a:rPr lang="en-US" altLang="zh-CN" sz="2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</a:t>
            </a:r>
            <a:r>
              <a:rPr lang="en-US" altLang="zh-CN" sz="2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en-US" altLang="zh-CN" sz="21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ISE</a:t>
            </a:r>
            <a:endParaRPr lang="zh-CN" altLang="en-US" sz="21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703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0640752" y="6121220"/>
            <a:ext cx="1079445" cy="392407"/>
          </a:xfrm>
          <a:prstGeom prst="rect">
            <a:avLst/>
          </a:prstGeom>
          <a:noFill/>
        </p:spPr>
        <p:txBody>
          <a:bodyPr wrap="none" lIns="68571" tIns="34286" rIns="68571" bIns="34286">
            <a:spAutoFit/>
          </a:bodyPr>
          <a:lstStyle/>
          <a:p>
            <a:pPr algn="ctr"/>
            <a:r>
              <a:rPr lang="en-US" altLang="zh-CN" sz="2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</a:t>
            </a:r>
            <a:r>
              <a:rPr lang="en-US" altLang="zh-CN" sz="2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en-US" altLang="zh-CN" sz="21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ISE</a:t>
            </a:r>
            <a:endParaRPr lang="zh-CN" altLang="en-US" sz="21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777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38435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524" r:id="rId1"/>
    <p:sldLayoutId id="2147493456" r:id="rId2"/>
    <p:sldLayoutId id="2147493525" r:id="rId3"/>
    <p:sldLayoutId id="2147493512" r:id="rId4"/>
    <p:sldLayoutId id="2147493522" r:id="rId5"/>
    <p:sldLayoutId id="2147493462" r:id="rId6"/>
    <p:sldLayoutId id="2147493463" r:id="rId7"/>
    <p:sldLayoutId id="2147493521" r:id="rId8"/>
    <p:sldLayoutId id="2147493464" r:id="rId9"/>
    <p:sldLayoutId id="2147493465" r:id="rId10"/>
    <p:sldLayoutId id="2147493466" r:id="rId11"/>
    <p:sldLayoutId id="2147493492" r:id="rId12"/>
    <p:sldLayoutId id="2147493516" r:id="rId13"/>
    <p:sldLayoutId id="2147493518" r:id="rId14"/>
    <p:sldLayoutId id="2147493519" r:id="rId15"/>
    <p:sldLayoutId id="2147493520" r:id="rId16"/>
    <p:sldLayoutId id="2147493493" r:id="rId17"/>
    <p:sldLayoutId id="2147493523" r:id="rId18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ctr" defTabSz="45712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46" indent="-342846" algn="l" defTabSz="45712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32" indent="-285704" algn="l" defTabSz="457128" rtl="0" eaLnBrk="1" latinLnBrk="0" hangingPunct="1">
        <a:spcBef>
          <a:spcPct val="20000"/>
        </a:spcBef>
        <a:buFont typeface="Arial"/>
        <a:buChar char="–"/>
        <a:defRPr sz="27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45712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45712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45712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45712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45712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45712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45712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457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457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457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457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457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457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457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457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notesSlide" Target="../notesSlides/notesSlide2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369501" y="2043308"/>
            <a:ext cx="11039106" cy="9879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4400" spc="-150" dirty="0">
                <a:solidFill>
                  <a:srgbClr val="2B458C"/>
                </a:solidFill>
                <a:ea typeface="思源黑体 CN Heavy" panose="020B0A00000000000000" pitchFamily="34" charset="-122"/>
              </a:rPr>
              <a:t>热轧</a:t>
            </a:r>
            <a:r>
              <a:rPr kumimoji="1" lang="en-US" altLang="zh-CN" sz="4400" spc="-150" dirty="0">
                <a:solidFill>
                  <a:srgbClr val="2B458C"/>
                </a:solidFill>
                <a:ea typeface="思源黑体 CN Heavy" panose="020B0A00000000000000" pitchFamily="34" charset="-122"/>
              </a:rPr>
              <a:t>-</a:t>
            </a:r>
            <a:r>
              <a:rPr kumimoji="1" lang="zh-CN" altLang="en-US" sz="4400" spc="-150" dirty="0">
                <a:solidFill>
                  <a:srgbClr val="2B458C"/>
                </a:solidFill>
                <a:ea typeface="思源黑体 CN Heavy" panose="020B0A00000000000000" pitchFamily="34" charset="-122"/>
              </a:rPr>
              <a:t>酸轧</a:t>
            </a:r>
            <a:r>
              <a:rPr kumimoji="1" lang="en-US" altLang="zh-CN" sz="4400" spc="-150" dirty="0">
                <a:solidFill>
                  <a:srgbClr val="2B458C"/>
                </a:solidFill>
                <a:ea typeface="思源黑体 CN Heavy" panose="020B0A00000000000000" pitchFamily="34" charset="-122"/>
              </a:rPr>
              <a:t>-</a:t>
            </a:r>
            <a:r>
              <a:rPr kumimoji="1" lang="zh-CN" altLang="en-US" sz="4400" spc="-150" dirty="0">
                <a:solidFill>
                  <a:srgbClr val="2B458C"/>
                </a:solidFill>
                <a:ea typeface="思源黑体 CN Heavy" panose="020B0A00000000000000" pitchFamily="34" charset="-122"/>
              </a:rPr>
              <a:t>连退一体化排程建模与优化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62FFF14-BA95-4924-9A59-2BE5A58171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170"/>
          <a:stretch/>
        </p:blipFill>
        <p:spPr>
          <a:xfrm>
            <a:off x="3329934" y="486635"/>
            <a:ext cx="5532131" cy="1224582"/>
          </a:xfrm>
          <a:prstGeom prst="rect">
            <a:avLst/>
          </a:prstGeom>
        </p:spPr>
      </p:pic>
      <p:cxnSp>
        <p:nvCxnSpPr>
          <p:cNvPr id="4" name="直线连接符 2">
            <a:extLst>
              <a:ext uri="{FF2B5EF4-FFF2-40B4-BE49-F238E27FC236}">
                <a16:creationId xmlns:a16="http://schemas.microsoft.com/office/drawing/2014/main" id="{E29CA447-1DD5-4541-9E4B-3464BFA60DF9}"/>
              </a:ext>
            </a:extLst>
          </p:cNvPr>
          <p:cNvCxnSpPr>
            <a:cxnSpLocks/>
          </p:cNvCxnSpPr>
          <p:nvPr/>
        </p:nvCxnSpPr>
        <p:spPr>
          <a:xfrm>
            <a:off x="2069228" y="3523382"/>
            <a:ext cx="7875628" cy="0"/>
          </a:xfrm>
          <a:prstGeom prst="line">
            <a:avLst/>
          </a:prstGeom>
          <a:ln w="2222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48101ED5-40CC-4DC5-B8D3-5F081CEABDD1}"/>
              </a:ext>
            </a:extLst>
          </p:cNvPr>
          <p:cNvSpPr txBox="1"/>
          <p:nvPr/>
        </p:nvSpPr>
        <p:spPr>
          <a:xfrm>
            <a:off x="4697259" y="3820205"/>
            <a:ext cx="3414712" cy="1884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    师：</a:t>
            </a:r>
            <a:r>
              <a:rPr lang="en-US" altLang="zh-CN" sz="2000" b="1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1" lang="zh-CN" altLang="en-US" sz="2000" dirty="0">
                <a:solidFill>
                  <a:schemeClr val="bg1"/>
                </a:solidFill>
              </a:rPr>
              <a:t>刘士新教授</a:t>
            </a:r>
            <a:endParaRPr lang="en-US" altLang="zh-CN" sz="2000" b="1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    名：</a:t>
            </a:r>
            <a:r>
              <a:rPr lang="en-US" altLang="zh-CN" sz="2000" b="1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1" lang="zh-CN" altLang="en-US" sz="2000" dirty="0">
                <a:solidFill>
                  <a:schemeClr val="bg1"/>
                </a:solidFill>
                <a:latin typeface="+mj-lt"/>
              </a:rPr>
              <a:t>刘孝青</a:t>
            </a:r>
            <a:endParaRPr kumimoji="1" lang="en-US" altLang="zh-CN" sz="2000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    号：</a:t>
            </a:r>
            <a:r>
              <a:rPr lang="en-US" altLang="zh-CN" sz="2000" b="1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1" lang="en-US" altLang="zh-CN" sz="2000" dirty="0">
                <a:solidFill>
                  <a:schemeClr val="bg1"/>
                </a:solidFill>
                <a:latin typeface="+mj-lt"/>
              </a:rPr>
              <a:t>2300914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    业：</a:t>
            </a:r>
            <a:r>
              <a:rPr lang="en-US" altLang="zh-CN" sz="2000" b="1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1" lang="zh-CN" altLang="en-US" sz="2000" dirty="0">
                <a:solidFill>
                  <a:schemeClr val="bg1"/>
                </a:solidFill>
                <a:latin typeface="+mj-lt"/>
              </a:rPr>
              <a:t>控制科学与工程</a:t>
            </a:r>
            <a:endParaRPr kumimoji="1" lang="en-US" altLang="zh-CN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966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70"/>
    </mc:Choice>
    <mc:Fallback xmlns="">
      <p:transition advTm="34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2E3AAAD8-D170-43AA-A617-9FC3339EBB95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4" name="矩形: 圆顶角 3">
              <a:extLst>
                <a:ext uri="{FF2B5EF4-FFF2-40B4-BE49-F238E27FC236}">
                  <a16:creationId xmlns:a16="http://schemas.microsoft.com/office/drawing/2014/main" id="{1B8C8D7C-C94A-4086-B595-7665E576CE7D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8BAD08C-524D-4526-99A0-E384C7D48B9C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研究内容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C487CA00-0D32-4145-9E13-263313AC11E5}"/>
              </a:ext>
            </a:extLst>
          </p:cNvPr>
          <p:cNvGrpSpPr/>
          <p:nvPr/>
        </p:nvGrpSpPr>
        <p:grpSpPr>
          <a:xfrm>
            <a:off x="322389" y="754297"/>
            <a:ext cx="5958850" cy="581057"/>
            <a:chOff x="337175" y="1658838"/>
            <a:chExt cx="5958850" cy="581057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D1FA773-ED07-488E-B3EC-11B91C7A664E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数学模型</a:t>
              </a:r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2D8858C9-61EC-47DB-ABAB-704958FDF8AA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表格 12">
                <a:extLst>
                  <a:ext uri="{FF2B5EF4-FFF2-40B4-BE49-F238E27FC236}">
                    <a16:creationId xmlns:a16="http://schemas.microsoft.com/office/drawing/2014/main" id="{1BBAAD9D-3EE7-4F73-9763-76D5A85856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8623070"/>
                  </p:ext>
                </p:extLst>
              </p:nvPr>
            </p:nvGraphicFramePr>
            <p:xfrm>
              <a:off x="955116" y="1783823"/>
              <a:ext cx="5936343" cy="24983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91611">
                      <a:extLst>
                        <a:ext uri="{9D8B030D-6E8A-4147-A177-3AD203B41FA5}">
                          <a16:colId xmlns:a16="http://schemas.microsoft.com/office/drawing/2014/main" val="3745230036"/>
                        </a:ext>
                      </a:extLst>
                    </a:gridCol>
                    <a:gridCol w="844732">
                      <a:extLst>
                        <a:ext uri="{9D8B030D-6E8A-4147-A177-3AD203B41FA5}">
                          <a16:colId xmlns:a16="http://schemas.microsoft.com/office/drawing/2014/main" val="4115739689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zh-CN" altLang="en-US" b="0" dirty="0">
                              <a:solidFill>
                                <a:schemeClr val="bg1"/>
                              </a:solidFill>
                            </a:rPr>
                            <a:t>最小化拖期</a:t>
                          </a: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10926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fName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func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（</a:t>
                          </a:r>
                          <a:r>
                            <a:rPr lang="en-US" altLang="zh-CN" dirty="0"/>
                            <a:t>1</a:t>
                          </a:r>
                          <a:r>
                            <a:rPr lang="zh-CN" altLang="en-US" dirty="0"/>
                            <a:t>）</a:t>
                          </a:r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3056154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最小化生产成本</a:t>
                          </a: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4557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fName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sup>
                                      <m:e>
                                        <m:nary>
                                          <m:naryPr>
                                            <m:chr m:val="∑"/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23"/>
                                              </m:r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sup>
                                          <m:e>
                                            <m:nary>
                                              <m:naryPr>
                                                <m:chr m:val="∑"/>
                                                <m:ctrlP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m:rPr>
                                                    <m:brk m:alnAt="23"/>
                                                  </m:rP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𝐽</m:t>
                                                </m:r>
                                              </m:sup>
                                              <m:e>
                                                <m:nary>
                                                  <m:naryPr>
                                                    <m:chr m:val="∑"/>
                                                    <m:ctrlPr>
                                                      <a:rPr lang="en-US" altLang="zh-CN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naryPr>
                                                  <m:sub>
                                                    <m:r>
                                                      <m:rPr>
                                                        <m:brk m:alnAt="23"/>
                                                      </m:rPr>
                                                      <a:rPr lang="en-US" altLang="zh-CN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𝐾</m:t>
                                                    </m:r>
                                                  </m:sup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altLang="zh-CN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altLang="zh-CN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𝑦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altLang="zh-CN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  <m:r>
                                                          <a:rPr lang="en-US" altLang="zh-CN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sSup>
                                                          <m:sSupPr>
                                                            <m:ctrlPr>
                                                              <a:rPr lang="en-US" altLang="zh-CN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pPr>
                                                          <m:e>
                                                            <m:r>
                                                              <a:rPr lang="en-US" altLang="zh-CN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e>
                                                          <m:sup>
                                                            <m:r>
                                                              <a:rPr lang="en-US" altLang="zh-CN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sup>
                                                        </m:sSup>
                                                        <m:r>
                                                          <a:rPr lang="en-US" altLang="zh-CN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r>
                                                          <a:rPr lang="en-US" altLang="zh-CN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𝑗</m:t>
                                                        </m:r>
                                                        <m:r>
                                                          <a:rPr lang="en-US" altLang="zh-CN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r>
                                                          <a:rPr lang="en-US" altLang="zh-CN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𝑘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en-US" altLang="zh-CN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 .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en-US" altLang="zh-CN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altLang="zh-CN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𝑐𝑜𝑠𝑡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altLang="zh-CN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  <m:r>
                                                          <a:rPr lang="en-US" altLang="zh-CN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sSup>
                                                          <m:sSupPr>
                                                            <m:ctrlPr>
                                                              <a:rPr lang="en-US" altLang="zh-CN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pPr>
                                                          <m:e>
                                                            <m:r>
                                                              <a:rPr lang="en-US" altLang="zh-CN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e>
                                                          <m:sup>
                                                            <m:r>
                                                              <a:rPr lang="en-US" altLang="zh-CN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sup>
                                                        </m:sSup>
                                                        <m:r>
                                                          <a:rPr lang="en-US" altLang="zh-CN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r>
                                                          <a:rPr lang="en-US" altLang="zh-CN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𝑗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nary>
                                              </m:e>
                                            </m:nary>
                                          </m:e>
                                        </m:nary>
                                      </m:e>
                                    </m:nary>
                                  </m:e>
                                </m:func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（</a:t>
                          </a:r>
                          <a:r>
                            <a:rPr lang="en-US" altLang="zh-CN" dirty="0"/>
                            <a:t>2</a:t>
                          </a:r>
                          <a:r>
                            <a:rPr lang="zh-CN" altLang="en-US" dirty="0"/>
                            <a:t>）</a:t>
                          </a:r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709090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表格 12">
                <a:extLst>
                  <a:ext uri="{FF2B5EF4-FFF2-40B4-BE49-F238E27FC236}">
                    <a16:creationId xmlns:a16="http://schemas.microsoft.com/office/drawing/2014/main" id="{1BBAAD9D-3EE7-4F73-9763-76D5A85856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8623070"/>
                  </p:ext>
                </p:extLst>
              </p:nvPr>
            </p:nvGraphicFramePr>
            <p:xfrm>
              <a:off x="955116" y="1783823"/>
              <a:ext cx="5936343" cy="24983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91611">
                      <a:extLst>
                        <a:ext uri="{9D8B030D-6E8A-4147-A177-3AD203B41FA5}">
                          <a16:colId xmlns:a16="http://schemas.microsoft.com/office/drawing/2014/main" val="3745230036"/>
                        </a:ext>
                      </a:extLst>
                    </a:gridCol>
                    <a:gridCol w="844732">
                      <a:extLst>
                        <a:ext uri="{9D8B030D-6E8A-4147-A177-3AD203B41FA5}">
                          <a16:colId xmlns:a16="http://schemas.microsoft.com/office/drawing/2014/main" val="4115739689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zh-CN" altLang="en-US" b="0" dirty="0">
                              <a:solidFill>
                                <a:schemeClr val="bg1"/>
                              </a:solidFill>
                            </a:rPr>
                            <a:t>最小化拖期</a:t>
                          </a: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10926986"/>
                      </a:ext>
                    </a:extLst>
                  </a:tr>
                  <a:tr h="86283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20" t="-46479" r="-17105" b="-147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（</a:t>
                          </a:r>
                          <a:r>
                            <a:rPr lang="en-US" altLang="zh-CN" dirty="0"/>
                            <a:t>1</a:t>
                          </a:r>
                          <a:r>
                            <a:rPr lang="zh-CN" altLang="en-US" dirty="0"/>
                            <a:t>）</a:t>
                          </a:r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3056154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最小化生产成本</a:t>
                          </a: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4557183"/>
                      </a:ext>
                    </a:extLst>
                  </a:tr>
                  <a:tr h="89382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20" t="-182993" r="-17105" b="-1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（</a:t>
                          </a:r>
                          <a:r>
                            <a:rPr lang="en-US" altLang="zh-CN" dirty="0"/>
                            <a:t>2</a:t>
                          </a:r>
                          <a:r>
                            <a:rPr lang="zh-CN" altLang="en-US" dirty="0"/>
                            <a:t>）</a:t>
                          </a:r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70909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2630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2E3AAAD8-D170-43AA-A617-9FC3339EBB95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4" name="矩形: 圆顶角 3">
              <a:extLst>
                <a:ext uri="{FF2B5EF4-FFF2-40B4-BE49-F238E27FC236}">
                  <a16:creationId xmlns:a16="http://schemas.microsoft.com/office/drawing/2014/main" id="{1B8C8D7C-C94A-4086-B595-7665E576CE7D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8BAD08C-524D-4526-99A0-E384C7D48B9C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研究内容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C487CA00-0D32-4145-9E13-263313AC11E5}"/>
              </a:ext>
            </a:extLst>
          </p:cNvPr>
          <p:cNvGrpSpPr/>
          <p:nvPr/>
        </p:nvGrpSpPr>
        <p:grpSpPr>
          <a:xfrm>
            <a:off x="322389" y="754297"/>
            <a:ext cx="5958850" cy="581057"/>
            <a:chOff x="337175" y="1658838"/>
            <a:chExt cx="5958850" cy="581057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D1FA773-ED07-488E-B3EC-11B91C7A664E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数学模型</a:t>
              </a:r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2D8858C9-61EC-47DB-ABAB-704958FDF8AA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5" name="表格 12">
                <a:extLst>
                  <a:ext uri="{FF2B5EF4-FFF2-40B4-BE49-F238E27FC236}">
                    <a16:creationId xmlns:a16="http://schemas.microsoft.com/office/drawing/2014/main" id="{83C2536E-B4F2-412B-B19D-659CBACD90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6819889"/>
                  </p:ext>
                </p:extLst>
              </p:nvPr>
            </p:nvGraphicFramePr>
            <p:xfrm>
              <a:off x="1114697" y="1454111"/>
              <a:ext cx="8795658" cy="52706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99169">
                      <a:extLst>
                        <a:ext uri="{9D8B030D-6E8A-4147-A177-3AD203B41FA5}">
                          <a16:colId xmlns:a16="http://schemas.microsoft.com/office/drawing/2014/main" val="3745230036"/>
                        </a:ext>
                      </a:extLst>
                    </a:gridCol>
                    <a:gridCol w="2322749">
                      <a:extLst>
                        <a:ext uri="{9D8B030D-6E8A-4147-A177-3AD203B41FA5}">
                          <a16:colId xmlns:a16="http://schemas.microsoft.com/office/drawing/2014/main" val="1386664571"/>
                        </a:ext>
                      </a:extLst>
                    </a:gridCol>
                    <a:gridCol w="673740">
                      <a:extLst>
                        <a:ext uri="{9D8B030D-6E8A-4147-A177-3AD203B41FA5}">
                          <a16:colId xmlns:a16="http://schemas.microsoft.com/office/drawing/2014/main" val="4115739689"/>
                        </a:ext>
                      </a:extLst>
                    </a:gridCol>
                  </a:tblGrid>
                  <a:tr h="337815">
                    <a:tc gridSpan="3">
                      <a:txBody>
                        <a:bodyPr/>
                        <a:lstStyle/>
                        <a:p>
                          <a:r>
                            <a:rPr lang="zh-CN" altLang="en-US" b="1" dirty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合同拖期计算</a:t>
                          </a: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341470"/>
                      </a:ext>
                    </a:extLst>
                  </a:tr>
                  <a:tr h="3533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L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(0, 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− 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(3)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741713"/>
                      </a:ext>
                    </a:extLst>
                  </a:tr>
                  <a:tr h="337815">
                    <a:tc gridSpan="3">
                      <a:txBody>
                        <a:bodyPr/>
                        <a:lstStyle/>
                        <a:p>
                          <a:r>
                            <a:rPr lang="zh-CN" altLang="en-US" b="0" dirty="0">
                              <a:solidFill>
                                <a:schemeClr val="bg1"/>
                              </a:solidFill>
                            </a:rPr>
                            <a:t>合同开始生产时间、生产结束时间唯一性约束</a:t>
                          </a:r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725743"/>
                      </a:ext>
                    </a:extLst>
                  </a:tr>
                  <a:tr h="68968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∈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(4)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9199710"/>
                      </a:ext>
                    </a:extLst>
                  </a:tr>
                  <a:tr h="337815">
                    <a:tc gridSpan="3"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/>
                            <a:t>合同开始生产时间、生产结束时间计算</a:t>
                          </a:r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7652817"/>
                      </a:ext>
                    </a:extLst>
                  </a:tr>
                  <a:tr h="68968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∈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US" altLang="zh-CN" b="0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(5)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9083606"/>
                      </a:ext>
                    </a:extLst>
                  </a:tr>
                  <a:tr h="68968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∈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(6)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2800846"/>
                      </a:ext>
                    </a:extLst>
                  </a:tr>
                  <a:tr h="68968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∈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  <m:sup/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· </m:t>
                                    </m:r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(7)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7448243"/>
                      </a:ext>
                    </a:extLst>
                  </a:tr>
                  <a:tr h="68968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∈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  <m:sup/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· </m:t>
                                    </m:r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(8)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924247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5" name="表格 12">
                <a:extLst>
                  <a:ext uri="{FF2B5EF4-FFF2-40B4-BE49-F238E27FC236}">
                    <a16:creationId xmlns:a16="http://schemas.microsoft.com/office/drawing/2014/main" id="{83C2536E-B4F2-412B-B19D-659CBACD90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6819889"/>
                  </p:ext>
                </p:extLst>
              </p:nvPr>
            </p:nvGraphicFramePr>
            <p:xfrm>
              <a:off x="1114697" y="1454111"/>
              <a:ext cx="8795658" cy="52706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99169">
                      <a:extLst>
                        <a:ext uri="{9D8B030D-6E8A-4147-A177-3AD203B41FA5}">
                          <a16:colId xmlns:a16="http://schemas.microsoft.com/office/drawing/2014/main" val="3745230036"/>
                        </a:ext>
                      </a:extLst>
                    </a:gridCol>
                    <a:gridCol w="2322749">
                      <a:extLst>
                        <a:ext uri="{9D8B030D-6E8A-4147-A177-3AD203B41FA5}">
                          <a16:colId xmlns:a16="http://schemas.microsoft.com/office/drawing/2014/main" val="1386664571"/>
                        </a:ext>
                      </a:extLst>
                    </a:gridCol>
                    <a:gridCol w="673740">
                      <a:extLst>
                        <a:ext uri="{9D8B030D-6E8A-4147-A177-3AD203B41FA5}">
                          <a16:colId xmlns:a16="http://schemas.microsoft.com/office/drawing/2014/main" val="4115739689"/>
                        </a:ext>
                      </a:extLst>
                    </a:gridCol>
                  </a:tblGrid>
                  <a:tr h="365760">
                    <a:tc gridSpan="3">
                      <a:txBody>
                        <a:bodyPr/>
                        <a:lstStyle/>
                        <a:p>
                          <a:r>
                            <a:rPr lang="zh-CN" altLang="en-US" b="1" dirty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合同拖期计算</a:t>
                          </a: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341470"/>
                      </a:ext>
                    </a:extLst>
                  </a:tr>
                  <a:tr h="38785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5" t="-101563" r="-52101" b="-116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50131" t="-101563" r="-30184" b="-116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(3)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741713"/>
                      </a:ext>
                    </a:extLst>
                  </a:tr>
                  <a:tr h="365760">
                    <a:tc gridSpan="3">
                      <a:txBody>
                        <a:bodyPr/>
                        <a:lstStyle/>
                        <a:p>
                          <a:r>
                            <a:rPr lang="zh-CN" altLang="en-US" b="0" dirty="0">
                              <a:solidFill>
                                <a:schemeClr val="bg1"/>
                              </a:solidFill>
                            </a:rPr>
                            <a:t>合同开始生产时间、生产结束时间唯一性约束</a:t>
                          </a:r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725743"/>
                      </a:ext>
                    </a:extLst>
                  </a:tr>
                  <a:tr h="75711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5" t="-152419" r="-52101" b="-45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50131" t="-152419" r="-30184" b="-45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(4)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9199710"/>
                      </a:ext>
                    </a:extLst>
                  </a:tr>
                  <a:tr h="365760">
                    <a:tc gridSpan="3"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/>
                            <a:t>合同开始生产时间、生产结束时间计算</a:t>
                          </a:r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7652817"/>
                      </a:ext>
                    </a:extLst>
                  </a:tr>
                  <a:tr h="75711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5" t="-298400" r="-52101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50131" t="-298400" r="-3018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(5)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9083606"/>
                      </a:ext>
                    </a:extLst>
                  </a:tr>
                  <a:tr h="75711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5" t="-401613" r="-52101" b="-2024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50131" t="-401613" r="-30184" b="-2024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(6)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2800846"/>
                      </a:ext>
                    </a:extLst>
                  </a:tr>
                  <a:tr h="75711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5" t="-497600" r="-52101" b="-100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50131" t="-497600" r="-30184" b="-100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(7)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7448243"/>
                      </a:ext>
                    </a:extLst>
                  </a:tr>
                  <a:tr h="75711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5" t="-602419" r="-52101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50131" t="-602419" r="-30184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(8)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924247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0409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2E3AAAD8-D170-43AA-A617-9FC3339EBB95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4" name="矩形: 圆顶角 3">
              <a:extLst>
                <a:ext uri="{FF2B5EF4-FFF2-40B4-BE49-F238E27FC236}">
                  <a16:creationId xmlns:a16="http://schemas.microsoft.com/office/drawing/2014/main" id="{1B8C8D7C-C94A-4086-B595-7665E576CE7D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8BAD08C-524D-4526-99A0-E384C7D48B9C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研究内容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C487CA00-0D32-4145-9E13-263313AC11E5}"/>
              </a:ext>
            </a:extLst>
          </p:cNvPr>
          <p:cNvGrpSpPr/>
          <p:nvPr/>
        </p:nvGrpSpPr>
        <p:grpSpPr>
          <a:xfrm>
            <a:off x="322389" y="754297"/>
            <a:ext cx="5958850" cy="581057"/>
            <a:chOff x="337175" y="1658838"/>
            <a:chExt cx="5958850" cy="581057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D1FA773-ED07-488E-B3EC-11B91C7A664E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数学模型</a:t>
              </a:r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2D8858C9-61EC-47DB-ABAB-704958FDF8AA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表格 12">
                <a:extLst>
                  <a:ext uri="{FF2B5EF4-FFF2-40B4-BE49-F238E27FC236}">
                    <a16:creationId xmlns:a16="http://schemas.microsoft.com/office/drawing/2014/main" id="{9BAE486C-9D44-4156-9DD8-78865E5B34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414149"/>
                  </p:ext>
                </p:extLst>
              </p:nvPr>
            </p:nvGraphicFramePr>
            <p:xfrm>
              <a:off x="1376927" y="1288003"/>
              <a:ext cx="9116902" cy="51473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08930">
                      <a:extLst>
                        <a:ext uri="{9D8B030D-6E8A-4147-A177-3AD203B41FA5}">
                          <a16:colId xmlns:a16="http://schemas.microsoft.com/office/drawing/2014/main" val="3745230036"/>
                        </a:ext>
                      </a:extLst>
                    </a:gridCol>
                    <a:gridCol w="3209626">
                      <a:extLst>
                        <a:ext uri="{9D8B030D-6E8A-4147-A177-3AD203B41FA5}">
                          <a16:colId xmlns:a16="http://schemas.microsoft.com/office/drawing/2014/main" val="2681343130"/>
                        </a:ext>
                      </a:extLst>
                    </a:gridCol>
                    <a:gridCol w="698346">
                      <a:extLst>
                        <a:ext uri="{9D8B030D-6E8A-4147-A177-3AD203B41FA5}">
                          <a16:colId xmlns:a16="http://schemas.microsoft.com/office/drawing/2014/main" val="4115739689"/>
                        </a:ext>
                      </a:extLst>
                    </a:gridCol>
                  </a:tblGrid>
                  <a:tr h="289025">
                    <a:tc gridSpan="3">
                      <a:txBody>
                        <a:bodyPr/>
                        <a:lstStyle/>
                        <a:p>
                          <a:r>
                            <a:rPr lang="zh-CN" altLang="en-US" b="0" dirty="0">
                              <a:solidFill>
                                <a:schemeClr val="bg1"/>
                              </a:solidFill>
                            </a:rPr>
                            <a:t>合同开始生产时间、生产结束时间关系</a:t>
                          </a:r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341470"/>
                      </a:ext>
                    </a:extLst>
                  </a:tr>
                  <a:tr h="30648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(9)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741713"/>
                      </a:ext>
                    </a:extLst>
                  </a:tr>
                  <a:tr h="289025">
                    <a:tc gridSpan="3"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同一合同相邻工序时间约束</a:t>
                          </a:r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725743"/>
                      </a:ext>
                    </a:extLst>
                  </a:tr>
                  <a:tr h="54499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(10)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9199710"/>
                      </a:ext>
                    </a:extLst>
                  </a:tr>
                  <a:tr h="289025">
                    <a:tc gridSpan="3"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合同在工序上的处理时间计算</a:t>
                          </a:r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7652817"/>
                      </a:ext>
                    </a:extLst>
                  </a:tr>
                  <a:tr h="59827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∈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  <m:sup/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) · </m:t>
                                    </m:r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en-US" altLang="zh-CN" b="0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(11)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9083606"/>
                      </a:ext>
                    </a:extLst>
                  </a:tr>
                  <a:tr h="400962">
                    <a:tc gridSpan="3">
                      <a:txBody>
                        <a:bodyPr/>
                        <a:lstStyle/>
                        <a:p>
                          <a:pPr/>
                          <a:r>
                            <a:rPr lang="zh-CN" altLang="en-US" dirty="0"/>
                            <a:t>库存计算，库存上下限约束</a:t>
                          </a:r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2800846"/>
                      </a:ext>
                    </a:extLst>
                  </a:tr>
                  <a:tr h="86911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+( 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)·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(12)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7448243"/>
                      </a:ext>
                    </a:extLst>
                  </a:tr>
                  <a:tr h="54499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Sup>
                                  <m:sSub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𝑖𝑛𝑖𝑡𝑖𝑎𝑙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(13)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9242479"/>
                      </a:ext>
                    </a:extLst>
                  </a:tr>
                  <a:tr h="54499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Sup>
                                      <m:sSub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𝑚𝑖𝑛</m:t>
                                        </m:r>
                                      </m:sup>
                                    </m:sSub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≤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239462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表格 12">
                <a:extLst>
                  <a:ext uri="{FF2B5EF4-FFF2-40B4-BE49-F238E27FC236}">
                    <a16:creationId xmlns:a16="http://schemas.microsoft.com/office/drawing/2014/main" id="{9BAE486C-9D44-4156-9DD8-78865E5B34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414149"/>
                  </p:ext>
                </p:extLst>
              </p:nvPr>
            </p:nvGraphicFramePr>
            <p:xfrm>
              <a:off x="1376927" y="1288003"/>
              <a:ext cx="9116902" cy="51473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08930">
                      <a:extLst>
                        <a:ext uri="{9D8B030D-6E8A-4147-A177-3AD203B41FA5}">
                          <a16:colId xmlns:a16="http://schemas.microsoft.com/office/drawing/2014/main" val="3745230036"/>
                        </a:ext>
                      </a:extLst>
                    </a:gridCol>
                    <a:gridCol w="3209626">
                      <a:extLst>
                        <a:ext uri="{9D8B030D-6E8A-4147-A177-3AD203B41FA5}">
                          <a16:colId xmlns:a16="http://schemas.microsoft.com/office/drawing/2014/main" val="2681343130"/>
                        </a:ext>
                      </a:extLst>
                    </a:gridCol>
                    <a:gridCol w="698346">
                      <a:extLst>
                        <a:ext uri="{9D8B030D-6E8A-4147-A177-3AD203B41FA5}">
                          <a16:colId xmlns:a16="http://schemas.microsoft.com/office/drawing/2014/main" val="4115739689"/>
                        </a:ext>
                      </a:extLst>
                    </a:gridCol>
                  </a:tblGrid>
                  <a:tr h="365760">
                    <a:tc gridSpan="3">
                      <a:txBody>
                        <a:bodyPr/>
                        <a:lstStyle/>
                        <a:p>
                          <a:r>
                            <a:rPr lang="zh-CN" altLang="en-US" b="0" dirty="0">
                              <a:solidFill>
                                <a:schemeClr val="bg1"/>
                              </a:solidFill>
                            </a:rPr>
                            <a:t>合同开始生产时间、生产结束时间关系</a:t>
                          </a:r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341470"/>
                      </a:ext>
                    </a:extLst>
                  </a:tr>
                  <a:tr h="38785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17" t="-101563" r="-75556" b="-1129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62429" t="-101563" r="-22581" b="-1129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(9)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741713"/>
                      </a:ext>
                    </a:extLst>
                  </a:tr>
                  <a:tr h="365760">
                    <a:tc gridSpan="3"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同一合同相邻工序时间约束</a:t>
                          </a:r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725743"/>
                      </a:ext>
                    </a:extLst>
                  </a:tr>
                  <a:tr h="54499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17" t="-212360" r="-75556" b="-6449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62429" t="-212360" r="-22581" b="-6449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(10)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9199710"/>
                      </a:ext>
                    </a:extLst>
                  </a:tr>
                  <a:tr h="365760">
                    <a:tc gridSpan="3"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合同在工序上的处理时间计算</a:t>
                          </a:r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7652817"/>
                      </a:ext>
                    </a:extLst>
                  </a:tr>
                  <a:tr h="75711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17" t="-270400" r="-75556" b="-3112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62429" t="-270400" r="-22581" b="-3112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(11)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9083606"/>
                      </a:ext>
                    </a:extLst>
                  </a:tr>
                  <a:tr h="400962">
                    <a:tc gridSpan="3">
                      <a:txBody>
                        <a:bodyPr/>
                        <a:lstStyle/>
                        <a:p>
                          <a:pPr/>
                          <a:r>
                            <a:rPr lang="zh-CN" altLang="en-US" dirty="0"/>
                            <a:t>库存计算，库存上下限约束</a:t>
                          </a:r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2800846"/>
                      </a:ext>
                    </a:extLst>
                  </a:tr>
                  <a:tr h="86911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17" t="-369231" r="-75556" b="-1265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62429" t="-369231" r="-22581" b="-1265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(12)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7448243"/>
                      </a:ext>
                    </a:extLst>
                  </a:tr>
                  <a:tr h="54499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17" t="-745556" r="-75556" b="-10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62429" t="-745556" r="-22581" b="-10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(13)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9242479"/>
                      </a:ext>
                    </a:extLst>
                  </a:tr>
                  <a:tr h="54499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17" t="-855056" r="-75556" b="-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62429" t="-855056" r="-22581" b="-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239462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7894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2E3AAAD8-D170-43AA-A617-9FC3339EBB95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4" name="矩形: 圆顶角 3">
              <a:extLst>
                <a:ext uri="{FF2B5EF4-FFF2-40B4-BE49-F238E27FC236}">
                  <a16:creationId xmlns:a16="http://schemas.microsoft.com/office/drawing/2014/main" id="{1B8C8D7C-C94A-4086-B595-7665E576CE7D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8BAD08C-524D-4526-99A0-E384C7D48B9C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研究内容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C487CA00-0D32-4145-9E13-263313AC11E5}"/>
              </a:ext>
            </a:extLst>
          </p:cNvPr>
          <p:cNvGrpSpPr/>
          <p:nvPr/>
        </p:nvGrpSpPr>
        <p:grpSpPr>
          <a:xfrm>
            <a:off x="322389" y="754297"/>
            <a:ext cx="5958850" cy="581057"/>
            <a:chOff x="337175" y="1658838"/>
            <a:chExt cx="5958850" cy="581057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D1FA773-ED07-488E-B3EC-11B91C7A664E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数学模型</a:t>
              </a:r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2D8858C9-61EC-47DB-ABAB-704958FDF8AA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表格 12">
                <a:extLst>
                  <a:ext uri="{FF2B5EF4-FFF2-40B4-BE49-F238E27FC236}">
                    <a16:creationId xmlns:a16="http://schemas.microsoft.com/office/drawing/2014/main" id="{9BAE486C-9D44-4156-9DD8-78865E5B34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450979"/>
                  </p:ext>
                </p:extLst>
              </p:nvPr>
            </p:nvGraphicFramePr>
            <p:xfrm>
              <a:off x="1376927" y="1288003"/>
              <a:ext cx="9116902" cy="47173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08930">
                      <a:extLst>
                        <a:ext uri="{9D8B030D-6E8A-4147-A177-3AD203B41FA5}">
                          <a16:colId xmlns:a16="http://schemas.microsoft.com/office/drawing/2014/main" val="3745230036"/>
                        </a:ext>
                      </a:extLst>
                    </a:gridCol>
                    <a:gridCol w="3209626">
                      <a:extLst>
                        <a:ext uri="{9D8B030D-6E8A-4147-A177-3AD203B41FA5}">
                          <a16:colId xmlns:a16="http://schemas.microsoft.com/office/drawing/2014/main" val="2681343130"/>
                        </a:ext>
                      </a:extLst>
                    </a:gridCol>
                    <a:gridCol w="698346">
                      <a:extLst>
                        <a:ext uri="{9D8B030D-6E8A-4147-A177-3AD203B41FA5}">
                          <a16:colId xmlns:a16="http://schemas.microsoft.com/office/drawing/2014/main" val="4115739689"/>
                        </a:ext>
                      </a:extLst>
                    </a:gridCol>
                  </a:tblGrid>
                  <a:tr h="289025">
                    <a:tc gridSpan="3">
                      <a:txBody>
                        <a:bodyPr/>
                        <a:lstStyle/>
                        <a:p>
                          <a:r>
                            <a:rPr lang="zh-CN" altLang="en-US" b="0" dirty="0">
                              <a:solidFill>
                                <a:schemeClr val="bg1"/>
                              </a:solidFill>
                            </a:rPr>
                            <a:t>同一个工序同一机器上顺序生产的合同时间先后性约束</a:t>
                          </a:r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341470"/>
                      </a:ext>
                    </a:extLst>
                  </a:tr>
                  <a:tr h="30648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·(1−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(15)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741713"/>
                      </a:ext>
                    </a:extLst>
                  </a:tr>
                  <a:tr h="30648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≥−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·(1−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(16)</a:t>
                          </a:r>
                          <a:endParaRPr lang="zh-CN" altLang="en-US" dirty="0"/>
                        </a:p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0120507"/>
                      </a:ext>
                    </a:extLst>
                  </a:tr>
                  <a:tr h="289025">
                    <a:tc gridSpan="3">
                      <a:txBody>
                        <a:bodyPr/>
                        <a:lstStyle/>
                        <a:p>
                          <a:r>
                            <a:rPr lang="zh-CN" altLang="en-US" b="0" dirty="0">
                              <a:solidFill>
                                <a:schemeClr val="bg1"/>
                              </a:solidFill>
                            </a:rPr>
                            <a:t>同一个工序同一机器上紧邻生产的合同时间先后性约束</a:t>
                          </a:r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725743"/>
                      </a:ext>
                    </a:extLst>
                  </a:tr>
                  <a:tr h="54499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·(1−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(17)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9199710"/>
                      </a:ext>
                    </a:extLst>
                  </a:tr>
                  <a:tr h="54499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·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(18)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7075665"/>
                      </a:ext>
                    </a:extLst>
                  </a:tr>
                  <a:tr h="289025">
                    <a:tc gridSpan="3">
                      <a:txBody>
                        <a:bodyPr/>
                        <a:lstStyle/>
                        <a:p>
                          <a:pPr/>
                          <a:r>
                            <a:rPr lang="zh-CN" altLang="en-US" dirty="0"/>
                            <a:t>合同分配与顺序分配、紧邻分配约束</a:t>
                          </a:r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3092110"/>
                      </a:ext>
                    </a:extLst>
                  </a:tr>
                  <a:tr h="289025">
                    <a:tc>
                      <a:txBody>
                        <a:bodyPr/>
                        <a:lstStyle/>
                        <a:p>
                          <a:pPr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dirty="0"/>
                            <a:t>，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(19)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7652817"/>
                      </a:ext>
                    </a:extLst>
                  </a:tr>
                  <a:tr h="544992">
                    <a:tc>
                      <a:txBody>
                        <a:bodyPr/>
                        <a:lstStyle/>
                        <a:p>
                          <a:pPr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dirty="0"/>
                            <a:t>，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(20)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2394623"/>
                      </a:ext>
                    </a:extLst>
                  </a:tr>
                  <a:tr h="54499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(21)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724488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表格 12">
                <a:extLst>
                  <a:ext uri="{FF2B5EF4-FFF2-40B4-BE49-F238E27FC236}">
                    <a16:creationId xmlns:a16="http://schemas.microsoft.com/office/drawing/2014/main" id="{9BAE486C-9D44-4156-9DD8-78865E5B34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450979"/>
                  </p:ext>
                </p:extLst>
              </p:nvPr>
            </p:nvGraphicFramePr>
            <p:xfrm>
              <a:off x="1376927" y="1288003"/>
              <a:ext cx="9116902" cy="47173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08930">
                      <a:extLst>
                        <a:ext uri="{9D8B030D-6E8A-4147-A177-3AD203B41FA5}">
                          <a16:colId xmlns:a16="http://schemas.microsoft.com/office/drawing/2014/main" val="3745230036"/>
                        </a:ext>
                      </a:extLst>
                    </a:gridCol>
                    <a:gridCol w="3209626">
                      <a:extLst>
                        <a:ext uri="{9D8B030D-6E8A-4147-A177-3AD203B41FA5}">
                          <a16:colId xmlns:a16="http://schemas.microsoft.com/office/drawing/2014/main" val="2681343130"/>
                        </a:ext>
                      </a:extLst>
                    </a:gridCol>
                    <a:gridCol w="698346">
                      <a:extLst>
                        <a:ext uri="{9D8B030D-6E8A-4147-A177-3AD203B41FA5}">
                          <a16:colId xmlns:a16="http://schemas.microsoft.com/office/drawing/2014/main" val="4115739689"/>
                        </a:ext>
                      </a:extLst>
                    </a:gridCol>
                  </a:tblGrid>
                  <a:tr h="365760">
                    <a:tc gridSpan="3">
                      <a:txBody>
                        <a:bodyPr/>
                        <a:lstStyle/>
                        <a:p>
                          <a:r>
                            <a:rPr lang="zh-CN" altLang="en-US" b="0" dirty="0">
                              <a:solidFill>
                                <a:schemeClr val="bg1"/>
                              </a:solidFill>
                            </a:rPr>
                            <a:t>同一个工序同一机器上顺序生产的合同时间先后性约束</a:t>
                          </a:r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341470"/>
                      </a:ext>
                    </a:extLst>
                  </a:tr>
                  <a:tr h="39998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17" t="-98485" r="-75556" b="-98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62429" t="-98485" r="-22581" b="-98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(15)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74171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17" t="-124762" r="-75556" b="-5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62429" t="-124762" r="-22581" b="-5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(16)</a:t>
                          </a:r>
                          <a:endParaRPr lang="zh-CN" altLang="en-US" dirty="0"/>
                        </a:p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0120507"/>
                      </a:ext>
                    </a:extLst>
                  </a:tr>
                  <a:tr h="365760">
                    <a:tc gridSpan="3">
                      <a:txBody>
                        <a:bodyPr/>
                        <a:lstStyle/>
                        <a:p>
                          <a:r>
                            <a:rPr lang="zh-CN" altLang="en-US" b="0" dirty="0">
                              <a:solidFill>
                                <a:schemeClr val="bg1"/>
                              </a:solidFill>
                            </a:rPr>
                            <a:t>同一个工序同一机器上紧邻生产的合同时间先后性约束</a:t>
                          </a:r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725743"/>
                      </a:ext>
                    </a:extLst>
                  </a:tr>
                  <a:tr h="54499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17" t="-328889" r="-75556" b="-4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62429" t="-328889" r="-22581" b="-4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(17)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9199710"/>
                      </a:ext>
                    </a:extLst>
                  </a:tr>
                  <a:tr h="54499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17" t="-433708" r="-75556" b="-3449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62429" t="-433708" r="-22581" b="-3449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(18)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7075665"/>
                      </a:ext>
                    </a:extLst>
                  </a:tr>
                  <a:tr h="365760">
                    <a:tc gridSpan="3">
                      <a:txBody>
                        <a:bodyPr/>
                        <a:lstStyle/>
                        <a:p>
                          <a:pPr/>
                          <a:r>
                            <a:rPr lang="zh-CN" altLang="en-US" dirty="0"/>
                            <a:t>合同分配与顺序分配、紧邻分配约束</a:t>
                          </a:r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3092110"/>
                      </a:ext>
                    </a:extLst>
                  </a:tr>
                  <a:tr h="39998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17" t="-810606" r="-75556" b="-27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62429" t="-810606" r="-22581" b="-27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(19)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7652817"/>
                      </a:ext>
                    </a:extLst>
                  </a:tr>
                  <a:tr h="54499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17" t="-675281" r="-75556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62429" t="-675281" r="-22581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(20)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2394623"/>
                      </a:ext>
                    </a:extLst>
                  </a:tr>
                  <a:tr h="54499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17" t="-766667" r="-75556" b="-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62429" t="-766667" r="-22581" b="-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(21)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724488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1935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3B46718-B4B0-491C-B23A-70C549853403}"/>
              </a:ext>
            </a:extLst>
          </p:cNvPr>
          <p:cNvSpPr txBox="1"/>
          <p:nvPr/>
        </p:nvSpPr>
        <p:spPr>
          <a:xfrm>
            <a:off x="1415497" y="1655372"/>
            <a:ext cx="4286917" cy="1137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kumimoji="1" lang="zh-CN" altLang="en-US" sz="4000" b="1" dirty="0">
                <a:solidFill>
                  <a:srgbClr val="2B458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kumimoji="1" lang="en-US" altLang="zh-CN" sz="4000" b="1" dirty="0">
              <a:solidFill>
                <a:srgbClr val="2B458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916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3B4C088-ABBC-4AE9-B7FB-83724A016727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3" name="矩形: 圆顶角 2">
              <a:extLst>
                <a:ext uri="{FF2B5EF4-FFF2-40B4-BE49-F238E27FC236}">
                  <a16:creationId xmlns:a16="http://schemas.microsoft.com/office/drawing/2014/main" id="{FBFC3690-A7FE-4E22-9284-31424417B327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F406164-EAC1-4B0E-A36A-7D1EEBF944E3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研究方法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47B69330-86A0-4CE8-A69C-B37C437F70CB}"/>
              </a:ext>
            </a:extLst>
          </p:cNvPr>
          <p:cNvGrpSpPr/>
          <p:nvPr/>
        </p:nvGrpSpPr>
        <p:grpSpPr>
          <a:xfrm>
            <a:off x="322389" y="754297"/>
            <a:ext cx="5958850" cy="581057"/>
            <a:chOff x="337175" y="1658838"/>
            <a:chExt cx="5958850" cy="581057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65114DD-F7B5-4624-AD38-2BB2488BD79D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算法设计 </a:t>
              </a:r>
              <a:r>
                <a:rPr kumimoji="1" lang="en-US" altLang="zh-CN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– </a:t>
              </a: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启发式</a:t>
              </a: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81C48646-9BF3-467D-913A-4EEDCB818698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7E3B0D00-FFEB-4392-82FC-3A413753F8A0}"/>
              </a:ext>
            </a:extLst>
          </p:cNvPr>
          <p:cNvSpPr txBox="1"/>
          <p:nvPr/>
        </p:nvSpPr>
        <p:spPr>
          <a:xfrm>
            <a:off x="775062" y="1504801"/>
            <a:ext cx="9344297" cy="3350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70C0"/>
                </a:solidFill>
              </a:rPr>
              <a:t>逆序启发式（按需调度）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根据合同优先级关系，从最下游的产线（连退）开始逆向规划，确定其最晚的合理开始时间，然后向前追溯到酸轧和热轧，确保上游产线生产的物料能在下游需要时“及时”到达。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在不违反时间约束情况下，在相邻机器上做局部搜索，优化搭接成本。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03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3B4C088-ABBC-4AE9-B7FB-83724A016727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3" name="矩形: 圆顶角 2">
              <a:extLst>
                <a:ext uri="{FF2B5EF4-FFF2-40B4-BE49-F238E27FC236}">
                  <a16:creationId xmlns:a16="http://schemas.microsoft.com/office/drawing/2014/main" id="{FBFC3690-A7FE-4E22-9284-31424417B327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F406164-EAC1-4B0E-A36A-7D1EEBF944E3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研究方法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47B69330-86A0-4CE8-A69C-B37C437F70CB}"/>
              </a:ext>
            </a:extLst>
          </p:cNvPr>
          <p:cNvGrpSpPr/>
          <p:nvPr/>
        </p:nvGrpSpPr>
        <p:grpSpPr>
          <a:xfrm>
            <a:off x="322389" y="754297"/>
            <a:ext cx="5958850" cy="581057"/>
            <a:chOff x="337175" y="1658838"/>
            <a:chExt cx="5958850" cy="581057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65114DD-F7B5-4624-AD38-2BB2488BD79D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算法设计 </a:t>
              </a:r>
              <a:r>
                <a:rPr kumimoji="1" lang="en-US" altLang="zh-CN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– </a:t>
              </a: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启发式</a:t>
              </a: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81C48646-9BF3-467D-913A-4EEDCB818698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24" name="图形 23">
            <a:extLst>
              <a:ext uri="{FF2B5EF4-FFF2-40B4-BE49-F238E27FC236}">
                <a16:creationId xmlns:a16="http://schemas.microsoft.com/office/drawing/2014/main" id="{A2A1ACA4-C30A-4E78-A86F-7B7C54B54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59924" y="407389"/>
            <a:ext cx="8112215" cy="637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27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3B4C088-ABBC-4AE9-B7FB-83724A016727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3" name="矩形: 圆顶角 2">
              <a:extLst>
                <a:ext uri="{FF2B5EF4-FFF2-40B4-BE49-F238E27FC236}">
                  <a16:creationId xmlns:a16="http://schemas.microsoft.com/office/drawing/2014/main" id="{FBFC3690-A7FE-4E22-9284-31424417B327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F406164-EAC1-4B0E-A36A-7D1EEBF944E3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研究方法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47B69330-86A0-4CE8-A69C-B37C437F70CB}"/>
              </a:ext>
            </a:extLst>
          </p:cNvPr>
          <p:cNvGrpSpPr/>
          <p:nvPr/>
        </p:nvGrpSpPr>
        <p:grpSpPr>
          <a:xfrm>
            <a:off x="322389" y="754297"/>
            <a:ext cx="5958850" cy="581057"/>
            <a:chOff x="337175" y="1658838"/>
            <a:chExt cx="5958850" cy="581057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65114DD-F7B5-4624-AD38-2BB2488BD79D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算法设计 </a:t>
              </a:r>
              <a:r>
                <a:rPr kumimoji="1" lang="en-US" altLang="zh-CN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– </a:t>
              </a: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遗传算法</a:t>
              </a: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81C48646-9BF3-467D-913A-4EEDCB818698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2162478-F548-4577-A95D-4D469308D67A}"/>
                  </a:ext>
                </a:extLst>
              </p:cNvPr>
              <p:cNvSpPr txBox="1"/>
              <p:nvPr/>
            </p:nvSpPr>
            <p:spPr>
              <a:xfrm>
                <a:off x="1022470" y="2157363"/>
                <a:ext cx="9507937" cy="2241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dirty="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{</a:t>
                </a:r>
                <a:r>
                  <a:rPr lang="en-US" altLang="zh-CN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HR</a:t>
                </a:r>
                <a:r>
                  <a:rPr lang="zh-CN" altLang="en-US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合同生产顺序、</a:t>
                </a:r>
                <a:r>
                  <a:rPr lang="en-US" altLang="zh-CN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AR</a:t>
                </a:r>
                <a:r>
                  <a:rPr lang="zh-CN" altLang="en-US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合同生产顺序、</a:t>
                </a:r>
                <a:r>
                  <a:rPr lang="en-US" altLang="zh-CN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CA</a:t>
                </a:r>
                <a:r>
                  <a:rPr lang="zh-CN" altLang="en-US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合同生产顺序</a:t>
                </a: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HR</a:t>
                </a:r>
                <a:r>
                  <a:rPr lang="zh-CN" altLang="en-US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合同机组分配、</a:t>
                </a:r>
                <a:r>
                  <a:rPr lang="en-US" altLang="zh-CN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AR</a:t>
                </a:r>
                <a:r>
                  <a:rPr lang="zh-CN" altLang="en-US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合同机组分配、</a:t>
                </a:r>
                <a:r>
                  <a:rPr lang="en-US" altLang="zh-CN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CA</a:t>
                </a:r>
                <a:r>
                  <a:rPr lang="zh-CN" altLang="en-US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合同机组分配</a:t>
                </a:r>
                <a:r>
                  <a:rPr lang="en-US" altLang="zh-CN" dirty="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}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个体可能性：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|!)^3 ∗ 6^|</m:t>
                    </m:r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，</a:t>
                </a:r>
                <a:r>
                  <a:rPr lang="zh-CN" altLang="en-US" b="1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组合爆炸</a:t>
                </a:r>
                <a:endParaRPr lang="en-US" altLang="zh-CN" b="1" dirty="0">
                  <a:solidFill>
                    <a:srgbClr val="C00000"/>
                  </a:solidFill>
                  <a:latin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2162478-F548-4577-A95D-4D469308D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470" y="2157363"/>
                <a:ext cx="9507937" cy="2241960"/>
              </a:xfrm>
              <a:prstGeom prst="rect">
                <a:avLst/>
              </a:prstGeom>
              <a:blipFill>
                <a:blip r:embed="rId2"/>
                <a:stretch>
                  <a:fillRect l="-1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7F38276-EC17-46C6-8C58-BCE5321059C2}"/>
                  </a:ext>
                </a:extLst>
              </p:cNvPr>
              <p:cNvSpPr txBox="1"/>
              <p:nvPr/>
            </p:nvSpPr>
            <p:spPr>
              <a:xfrm>
                <a:off x="1022470" y="4495579"/>
                <a:ext cx="7198421" cy="22428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合同的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生产优先级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[1,2,…,|</m:t>
                    </m:r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|]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，个体可能性：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初始解：按合同交期确定优先级关系</a:t>
                </a:r>
                <a:endParaRPr lang="en-US" altLang="zh-CN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7F38276-EC17-46C6-8C58-BCE532105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470" y="4495579"/>
                <a:ext cx="7198421" cy="2242858"/>
              </a:xfrm>
              <a:prstGeom prst="rect">
                <a:avLst/>
              </a:prstGeom>
              <a:blipFill>
                <a:blip r:embed="rId3"/>
                <a:stretch>
                  <a:fillRect l="-1355" b="-5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CA20AC37-5305-498F-A98C-EE7D12DF4AC9}"/>
              </a:ext>
            </a:extLst>
          </p:cNvPr>
          <p:cNvSpPr txBox="1"/>
          <p:nvPr/>
        </p:nvSpPr>
        <p:spPr>
          <a:xfrm>
            <a:off x="493313" y="1567878"/>
            <a:ext cx="62543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染色体设计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7157E68-AEF5-4AC3-8A70-5CC58E4A1EEF}"/>
              </a:ext>
            </a:extLst>
          </p:cNvPr>
          <p:cNvSpPr txBox="1"/>
          <p:nvPr/>
        </p:nvSpPr>
        <p:spPr>
          <a:xfrm>
            <a:off x="603943" y="4033914"/>
            <a:ext cx="62543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染色体设计</a:t>
            </a:r>
            <a:r>
              <a:rPr lang="en-US" altLang="zh-CN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6437544C-B913-49B0-A8ED-5EAAE4E1BF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9323" y="5072990"/>
            <a:ext cx="3223304" cy="108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3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3B4C088-ABBC-4AE9-B7FB-83724A016727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3" name="矩形: 圆顶角 2">
              <a:extLst>
                <a:ext uri="{FF2B5EF4-FFF2-40B4-BE49-F238E27FC236}">
                  <a16:creationId xmlns:a16="http://schemas.microsoft.com/office/drawing/2014/main" id="{FBFC3690-A7FE-4E22-9284-31424417B327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F406164-EAC1-4B0E-A36A-7D1EEBF944E3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研究方法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47B69330-86A0-4CE8-A69C-B37C437F70CB}"/>
              </a:ext>
            </a:extLst>
          </p:cNvPr>
          <p:cNvGrpSpPr/>
          <p:nvPr/>
        </p:nvGrpSpPr>
        <p:grpSpPr>
          <a:xfrm>
            <a:off x="322389" y="754297"/>
            <a:ext cx="5958850" cy="581057"/>
            <a:chOff x="337175" y="1658838"/>
            <a:chExt cx="5958850" cy="581057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65114DD-F7B5-4624-AD38-2BB2488BD79D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算法设计 </a:t>
              </a:r>
              <a:r>
                <a:rPr kumimoji="1" lang="en-US" altLang="zh-CN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– </a:t>
              </a: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遗传算法</a:t>
              </a: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81C48646-9BF3-467D-913A-4EEDCB818698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023803BC-3C8E-4351-A4F3-0AD079B169CE}"/>
              </a:ext>
            </a:extLst>
          </p:cNvPr>
          <p:cNvSpPr txBox="1"/>
          <p:nvPr/>
        </p:nvSpPr>
        <p:spPr>
          <a:xfrm>
            <a:off x="546793" y="1487631"/>
            <a:ext cx="11276114" cy="2242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解码（合同计划生成）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bg1"/>
                </a:solidFill>
              </a:rPr>
              <a:t>	</a:t>
            </a:r>
            <a:r>
              <a:rPr lang="zh-CN" altLang="en-US" b="1" dirty="0">
                <a:solidFill>
                  <a:srgbClr val="0070C0"/>
                </a:solidFill>
              </a:rPr>
              <a:t>正序启发式</a:t>
            </a:r>
            <a:endParaRPr lang="en-US" altLang="zh-CN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从热轧开始正向调度，根据合同优先级关系，在当前工序有空闲机器时将当前合同分配到该机器上生产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3A421632-7092-479B-A213-60C16D356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587" y="4008521"/>
            <a:ext cx="11411784" cy="136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3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3B4C088-ABBC-4AE9-B7FB-83724A016727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3" name="矩形: 圆顶角 2">
              <a:extLst>
                <a:ext uri="{FF2B5EF4-FFF2-40B4-BE49-F238E27FC236}">
                  <a16:creationId xmlns:a16="http://schemas.microsoft.com/office/drawing/2014/main" id="{FBFC3690-A7FE-4E22-9284-31424417B327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F406164-EAC1-4B0E-A36A-7D1EEBF944E3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研究方法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47B69330-86A0-4CE8-A69C-B37C437F70CB}"/>
              </a:ext>
            </a:extLst>
          </p:cNvPr>
          <p:cNvGrpSpPr/>
          <p:nvPr/>
        </p:nvGrpSpPr>
        <p:grpSpPr>
          <a:xfrm>
            <a:off x="322389" y="754297"/>
            <a:ext cx="5958850" cy="581057"/>
            <a:chOff x="337175" y="1658838"/>
            <a:chExt cx="5958850" cy="581057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65114DD-F7B5-4624-AD38-2BB2488BD79D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算法设计 </a:t>
              </a:r>
              <a:r>
                <a:rPr kumimoji="1" lang="en-US" altLang="zh-CN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– </a:t>
              </a: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遗传算法</a:t>
              </a: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81C48646-9BF3-467D-913A-4EEDCB818698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5650957-DD09-47FD-91D4-193C4CF21E55}"/>
                  </a:ext>
                </a:extLst>
              </p:cNvPr>
              <p:cNvSpPr txBox="1"/>
              <p:nvPr/>
            </p:nvSpPr>
            <p:spPr>
              <a:xfrm>
                <a:off x="407851" y="1487631"/>
                <a:ext cx="11276114" cy="44830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合同计划评价</a:t>
                </a:r>
                <a:endParaRPr lang="zh-CN" altLang="en-US" dirty="0">
                  <a:solidFill>
                    <a:srgbClr val="0070C0"/>
                  </a:solidFill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	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库存计算：当前工序已完成，下道工序未开始，当前合同产品重量记入库存，库存上下限作为硬约束，违反视为计划不可行。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	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拖期计算：交期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– 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连退生产完成时间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	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生产成本：合同属性搭接惩罚，给定惩罚矩阵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altLang="zh-CN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 </m:t>
                    </m:r>
                    <m:r>
                      <a:rPr lang="zh-CN" alt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𝑑𝑒𝑙𝑎𝑦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𝑐𝑜𝑠𝑡</m:t>
                        </m:r>
                      </m:sub>
                    </m:sSub>
                  </m:oMath>
                </a14:m>
                <a:endParaRPr lang="en-US" altLang="zh-CN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5650957-DD09-47FD-91D4-193C4CF21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51" y="1487631"/>
                <a:ext cx="11276114" cy="4483087"/>
              </a:xfrm>
              <a:prstGeom prst="rect">
                <a:avLst/>
              </a:prstGeom>
              <a:blipFill>
                <a:blip r:embed="rId3"/>
                <a:stretch>
                  <a:fillRect l="-865" b="-4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282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5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DACF17A-70B8-4642-B620-C35A145F5630}"/>
              </a:ext>
            </a:extLst>
          </p:cNvPr>
          <p:cNvSpPr txBox="1"/>
          <p:nvPr/>
        </p:nvSpPr>
        <p:spPr>
          <a:xfrm>
            <a:off x="1415497" y="1655372"/>
            <a:ext cx="4992560" cy="1137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lang="zh-CN" altLang="en-US" sz="4000" b="1" dirty="0">
                <a:solidFill>
                  <a:srgbClr val="2B458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选题背景及意义</a:t>
            </a:r>
            <a:endParaRPr lang="en-US" altLang="zh-CN" sz="4000" b="1" dirty="0">
              <a:solidFill>
                <a:srgbClr val="2B458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919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471"/>
    </mc:Choice>
    <mc:Fallback xmlns="">
      <p:transition advTm="24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EC9756C-5BD9-4891-91AE-9B0325496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823" y="3868419"/>
            <a:ext cx="3565002" cy="29227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1787D76-F328-4A22-85C3-500E4AB46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823" y="132109"/>
            <a:ext cx="4294208" cy="35120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5437DAF-ABCD-4E86-9DC4-5233945CD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7386" y="132109"/>
            <a:ext cx="4665699" cy="344925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223801B-50FD-4EC8-ADF3-596131E6E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7386" y="3868419"/>
            <a:ext cx="4665699" cy="283857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08A7D94-B57F-4D15-8063-64D80603B1EC}"/>
              </a:ext>
            </a:extLst>
          </p:cNvPr>
          <p:cNvSpPr txBox="1"/>
          <p:nvPr/>
        </p:nvSpPr>
        <p:spPr>
          <a:xfrm>
            <a:off x="1930" y="-54599"/>
            <a:ext cx="993493" cy="58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逆序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6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E476488-B2C0-476F-9F08-B03DC9C71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987" y="159844"/>
            <a:ext cx="4577569" cy="30359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5F24D3E-B4DE-4D56-A494-283922550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445" y="129353"/>
            <a:ext cx="5451496" cy="30492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952E973-572A-4706-BDC3-FBACF5A29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785" y="3679374"/>
            <a:ext cx="5410816" cy="282435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621A1F5-1BF9-45B7-9B3E-CF7F68715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1987" y="3576443"/>
            <a:ext cx="4601404" cy="282435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F7DFB22-C8BC-4D3B-B97A-CBD190FC566D}"/>
              </a:ext>
            </a:extLst>
          </p:cNvPr>
          <p:cNvSpPr txBox="1"/>
          <p:nvPr/>
        </p:nvSpPr>
        <p:spPr>
          <a:xfrm>
            <a:off x="1930" y="-54599"/>
            <a:ext cx="1954192" cy="1134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正序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交期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04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BF2BD94-8736-4E59-9FFD-94A83634B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130" y="146472"/>
            <a:ext cx="4743870" cy="311600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E849905-27E3-40D1-94A2-8B51C2F51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455" y="146472"/>
            <a:ext cx="5452915" cy="304008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D3A963A-1B48-4FF1-AB89-4F09BA900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6025" y="3671441"/>
            <a:ext cx="5183430" cy="296517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99E3FA7-E5F5-47A7-93C9-8A9422734D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6325" y="3671441"/>
            <a:ext cx="5356450" cy="296517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10B252E-4F8D-46E1-916D-3A62953B7A7B}"/>
              </a:ext>
            </a:extLst>
          </p:cNvPr>
          <p:cNvSpPr txBox="1"/>
          <p:nvPr/>
        </p:nvSpPr>
        <p:spPr>
          <a:xfrm>
            <a:off x="1930" y="-54599"/>
            <a:ext cx="1954192" cy="1134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正序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生产成本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29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F44E906-3209-4F4B-B921-41EE7FA83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51" y="3746351"/>
            <a:ext cx="4448303" cy="298972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433BB83-F176-4950-B049-43CAA2E21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632" y="121925"/>
            <a:ext cx="4721368" cy="341304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D03A04F-ABCF-4DD0-94C1-F818F214E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778" y="146472"/>
            <a:ext cx="5241898" cy="342336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7D1F7BF-FA15-42BC-8BB3-A63C1911E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869" y="4018417"/>
            <a:ext cx="4981715" cy="271765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FDF7A611-DE4C-4F3B-96B5-A7D9CAC161F6}"/>
              </a:ext>
            </a:extLst>
          </p:cNvPr>
          <p:cNvSpPr txBox="1"/>
          <p:nvPr/>
        </p:nvSpPr>
        <p:spPr>
          <a:xfrm>
            <a:off x="1930" y="-54599"/>
            <a:ext cx="1954192" cy="1134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正序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综合考虑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02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FAF4E2AD-6778-4C0D-B9D7-9DB8241EA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42324"/>
              </p:ext>
            </p:extLst>
          </p:nvPr>
        </p:nvGraphicFramePr>
        <p:xfrm>
          <a:off x="1004388" y="3535678"/>
          <a:ext cx="9202058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3266">
                  <a:extLst>
                    <a:ext uri="{9D8B030D-6E8A-4147-A177-3AD203B41FA5}">
                      <a16:colId xmlns:a16="http://schemas.microsoft.com/office/drawing/2014/main" val="38473563"/>
                    </a:ext>
                  </a:extLst>
                </a:gridCol>
                <a:gridCol w="1958848">
                  <a:extLst>
                    <a:ext uri="{9D8B030D-6E8A-4147-A177-3AD203B41FA5}">
                      <a16:colId xmlns:a16="http://schemas.microsoft.com/office/drawing/2014/main" val="1618215516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539478722"/>
                    </a:ext>
                  </a:extLst>
                </a:gridCol>
                <a:gridCol w="1994263">
                  <a:extLst>
                    <a:ext uri="{9D8B030D-6E8A-4147-A177-3AD203B41FA5}">
                      <a16:colId xmlns:a16="http://schemas.microsoft.com/office/drawing/2014/main" val="925062698"/>
                    </a:ext>
                  </a:extLst>
                </a:gridCol>
                <a:gridCol w="1793966">
                  <a:extLst>
                    <a:ext uri="{9D8B030D-6E8A-4147-A177-3AD203B41FA5}">
                      <a16:colId xmlns:a16="http://schemas.microsoft.com/office/drawing/2014/main" val="1513590770"/>
                    </a:ext>
                  </a:extLst>
                </a:gridCol>
              </a:tblGrid>
              <a:tr h="202231">
                <a:tc>
                  <a:txBody>
                    <a:bodyPr/>
                    <a:lstStyle/>
                    <a:p>
                      <a:r>
                        <a:rPr lang="zh-CN" altLang="en-US" dirty="0"/>
                        <a:t>案例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逆向启发式</a:t>
                      </a:r>
                      <a:r>
                        <a:rPr lang="en-US" altLang="zh-CN" dirty="0"/>
                        <a:t>+local search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遗传算法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正向启发式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zh-CN" altLang="en-US" dirty="0"/>
                        <a:t>正向启发式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506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总拖期时间</a:t>
                      </a:r>
                      <a:r>
                        <a:rPr lang="en-US" altLang="zh-CN" dirty="0"/>
                        <a:t>*</a:t>
                      </a:r>
                      <a:r>
                        <a:rPr lang="zh-CN" altLang="en-US" dirty="0"/>
                        <a:t>订重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总生产成本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总拖期时间</a:t>
                      </a:r>
                      <a:r>
                        <a:rPr lang="en-US" altLang="zh-CN" dirty="0"/>
                        <a:t>*</a:t>
                      </a:r>
                      <a:r>
                        <a:rPr lang="zh-CN" altLang="en-US" dirty="0"/>
                        <a:t>订重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总生产成本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116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647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908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011238"/>
                  </a:ext>
                </a:extLst>
              </a:tr>
            </a:tbl>
          </a:graphicData>
        </a:graphic>
      </p:graphicFrame>
      <p:grpSp>
        <p:nvGrpSpPr>
          <p:cNvPr id="3" name="组合 2">
            <a:extLst>
              <a:ext uri="{FF2B5EF4-FFF2-40B4-BE49-F238E27FC236}">
                <a16:creationId xmlns:a16="http://schemas.microsoft.com/office/drawing/2014/main" id="{762AC19B-3689-474B-8B1A-236F00BDE677}"/>
              </a:ext>
            </a:extLst>
          </p:cNvPr>
          <p:cNvGrpSpPr/>
          <p:nvPr/>
        </p:nvGrpSpPr>
        <p:grpSpPr>
          <a:xfrm>
            <a:off x="322389" y="2626640"/>
            <a:ext cx="5958850" cy="581057"/>
            <a:chOff x="337175" y="1658838"/>
            <a:chExt cx="5958850" cy="581057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F0704381-22DC-4652-8A6D-C46F7183DBF8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结果对比</a:t>
              </a:r>
            </a:p>
          </p:txBody>
        </p:sp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3B3F9767-EA14-4C3F-989A-479E9C702A8C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A5523FC5-255D-455A-930B-3F6AA9061649}"/>
              </a:ext>
            </a:extLst>
          </p:cNvPr>
          <p:cNvGrpSpPr/>
          <p:nvPr/>
        </p:nvGrpSpPr>
        <p:grpSpPr>
          <a:xfrm>
            <a:off x="322389" y="48228"/>
            <a:ext cx="5958850" cy="581057"/>
            <a:chOff x="337175" y="1658838"/>
            <a:chExt cx="5958850" cy="581057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EC6B298-0AFE-4FBD-B1A0-ACD2D002317E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遗传算法收敛过程</a:t>
              </a:r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D4102191-48F6-4C24-8694-FE0F692E1F26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6436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75EF3EB-471B-455C-B256-3508751250BC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3" name="矩形: 圆顶角 2">
              <a:extLst>
                <a:ext uri="{FF2B5EF4-FFF2-40B4-BE49-F238E27FC236}">
                  <a16:creationId xmlns:a16="http://schemas.microsoft.com/office/drawing/2014/main" id="{FBE5CF51-2AB2-4AA1-AA6A-7E1F7B461DB1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069E440-83A0-4EAD-B5E2-09FD921D337A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研究方法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CEBC418-8470-45F2-96AC-BF98B9C14739}"/>
                  </a:ext>
                </a:extLst>
              </p:cNvPr>
              <p:cNvSpPr txBox="1"/>
              <p:nvPr/>
            </p:nvSpPr>
            <p:spPr>
              <a:xfrm>
                <a:off x="472554" y="891071"/>
                <a:ext cx="11562692" cy="5162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PSO-GA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（粒子群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+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遗传算法）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endParaRPr lang="en-US" altLang="zh-CN" dirty="0">
                  <a:solidFill>
                    <a:schemeClr val="bg1"/>
                  </a:solidFill>
                </a:endParaRPr>
              </a:p>
              <a:p>
                <a:r>
                  <a:rPr lang="zh-CN" altLang="en-US" b="1" dirty="0">
                    <a:solidFill>
                      <a:schemeClr val="bg1"/>
                    </a:solidFill>
                  </a:rPr>
                  <a:t>编码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：矩阵编码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endParaRPr lang="en-US" altLang="zh-CN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∗|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altLang="zh-CN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</m:d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</m:d>
                                <m: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</m:d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</m:d>
                              </m:sub>
                            </m:sSub>
                          </m:e>
                        </m:mr>
                      </m:m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矩阵元素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zh-CN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整数部分表示机器分配，</a:t>
                </a:r>
                <a14:m>
                  <m:oMath xmlns:m="http://schemas.openxmlformats.org/officeDocument/2006/math">
                    <m:r>
                      <a:rPr lang="zh-CN" altLang="en-US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取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[1, |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|]</m:t>
                    </m:r>
                    <m:r>
                      <a:rPr lang="zh-CN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之间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的整数，小数部分表示合同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在工序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的机器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上的优先级，通过个体编码可以唯一确定合同在工序机器上的顺序分配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endParaRPr lang="en-US" altLang="zh-CN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chemeClr val="bg1"/>
                    </a:solidFill>
                  </a:rPr>
                  <a:t>解码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：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直接根据合同的在工序和机器上的顺序正向分配，确定生产计划（在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0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时刻开始生产）</a:t>
                </a: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CEBC418-8470-45F2-96AC-BF98B9C14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54" y="891071"/>
                <a:ext cx="11562692" cy="5162632"/>
              </a:xfrm>
              <a:prstGeom prst="rect">
                <a:avLst/>
              </a:prstGeom>
              <a:blipFill>
                <a:blip r:embed="rId2"/>
                <a:stretch>
                  <a:fillRect l="-844" t="-945" r="-1266" b="-17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737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75EF3EB-471B-455C-B256-3508751250BC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3" name="矩形: 圆顶角 2">
              <a:extLst>
                <a:ext uri="{FF2B5EF4-FFF2-40B4-BE49-F238E27FC236}">
                  <a16:creationId xmlns:a16="http://schemas.microsoft.com/office/drawing/2014/main" id="{FBE5CF51-2AB2-4AA1-AA6A-7E1F7B461DB1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069E440-83A0-4EAD-B5E2-09FD921D337A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研究方法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ACEBC418-8470-45F2-96AC-BF98B9C14739}"/>
              </a:ext>
            </a:extLst>
          </p:cNvPr>
          <p:cNvSpPr txBox="1"/>
          <p:nvPr/>
        </p:nvSpPr>
        <p:spPr>
          <a:xfrm>
            <a:off x="472553" y="891071"/>
            <a:ext cx="11301435" cy="5566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PSO-GA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评估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最小化 提前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拖期惩罚（给合同交期向前松弛一个最早可生产完成时间）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最小化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最大完工时间（可降低中间库库存）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最小化 生产成本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算法设计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	PSO</a:t>
            </a:r>
            <a:r>
              <a:rPr lang="zh-CN" altLang="en-US" dirty="0">
                <a:solidFill>
                  <a:schemeClr val="bg1"/>
                </a:solidFill>
              </a:rPr>
              <a:t>收敛速度快，但容易早熟陷入局部最优，遗传算法全局搜索能力强，但是速度慢。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通过粒子群算法生成初始解集合，再通过遗传算法求解，得到一个帕累托解集</a:t>
            </a:r>
          </a:p>
        </p:txBody>
      </p:sp>
    </p:spTree>
    <p:extLst>
      <p:ext uri="{BB962C8B-B14F-4D97-AF65-F5344CB8AC3E}">
        <p14:creationId xmlns:p14="http://schemas.microsoft.com/office/powerpoint/2010/main" val="98695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1C2261F-8BF8-47BF-8169-9B7D9BB04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80010"/>
            <a:ext cx="3780000" cy="2126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CDDC6A6-AEC5-4BDD-A5A8-DBC4DF8DDC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000"/>
          <a:stretch/>
        </p:blipFill>
        <p:spPr>
          <a:xfrm>
            <a:off x="4216819" y="73465"/>
            <a:ext cx="3780000" cy="2126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0A82400-31EC-486C-B912-FA9E42EF01BB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3" name="矩形: 圆顶角 2">
              <a:extLst>
                <a:ext uri="{FF2B5EF4-FFF2-40B4-BE49-F238E27FC236}">
                  <a16:creationId xmlns:a16="http://schemas.microsoft.com/office/drawing/2014/main" id="{FC8D5B0B-FBB4-4CB1-8CA5-302673024FA9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9E57F4B-EBE4-44E9-B68D-F38C396F3016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系统开发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2C56B5EF-2231-409E-84CD-C0BC7259E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8078" y="4612720"/>
            <a:ext cx="3780000" cy="2126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1B5F25B-B15C-44F9-83E8-615D8A15C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6819" y="2345762"/>
            <a:ext cx="3780000" cy="2126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EAB39D6-8B62-4FED-AE40-B32AE7C352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2956" y="4612720"/>
            <a:ext cx="3780000" cy="2126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3910279-0F03-4C68-96D4-5D458A79C4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200" y="4612720"/>
            <a:ext cx="3780000" cy="2126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91A3A7B-D36E-4957-A90D-E1CEB0C8E6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0118" y="2358433"/>
            <a:ext cx="3780000" cy="21177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46B5B11-7283-4D78-AB4C-85095CA6AE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30438" y="73466"/>
            <a:ext cx="3780000" cy="2126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11E730E-352F-42B2-853E-51AE188F3D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1882" y="2353382"/>
            <a:ext cx="3780000" cy="21186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186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0A82400-31EC-486C-B912-FA9E42EF01BB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3" name="矩形: 圆顶角 2">
              <a:extLst>
                <a:ext uri="{FF2B5EF4-FFF2-40B4-BE49-F238E27FC236}">
                  <a16:creationId xmlns:a16="http://schemas.microsoft.com/office/drawing/2014/main" id="{FC8D5B0B-FBB4-4CB1-8CA5-302673024FA9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9E57F4B-EBE4-44E9-B68D-F38C396F3016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研究计划</a:t>
              </a: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22E09FC8-7836-4842-90B4-E25C33938596}"/>
              </a:ext>
            </a:extLst>
          </p:cNvPr>
          <p:cNvSpPr txBox="1"/>
          <p:nvPr/>
        </p:nvSpPr>
        <p:spPr>
          <a:xfrm>
            <a:off x="1053736" y="1339715"/>
            <a:ext cx="8673737" cy="2935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chemeClr val="bg1"/>
                </a:solidFill>
              </a:rPr>
              <a:t>-  </a:t>
            </a:r>
            <a:r>
              <a:rPr lang="zh-CN" altLang="en-US" dirty="0">
                <a:solidFill>
                  <a:schemeClr val="bg1"/>
                </a:solidFill>
              </a:rPr>
              <a:t>结合现场作业情况，增加生产约束，优化惩罚矩阵设计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zh-CN" altLang="en-US" dirty="0">
                <a:solidFill>
                  <a:schemeClr val="bg1"/>
                </a:solidFill>
              </a:rPr>
              <a:t>实现</a:t>
            </a:r>
            <a:r>
              <a:rPr lang="en-US" altLang="zh-CN" dirty="0">
                <a:solidFill>
                  <a:schemeClr val="bg1"/>
                </a:solidFill>
              </a:rPr>
              <a:t>PSO-GA</a:t>
            </a:r>
            <a:r>
              <a:rPr lang="zh-CN" altLang="en-US" dirty="0">
                <a:solidFill>
                  <a:schemeClr val="bg1"/>
                </a:solidFill>
              </a:rPr>
              <a:t>算法，输出帕累托解集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zh-CN" altLang="en-US" dirty="0">
                <a:solidFill>
                  <a:schemeClr val="bg1"/>
                </a:solidFill>
              </a:rPr>
              <a:t>启发式、</a:t>
            </a:r>
            <a:r>
              <a:rPr lang="en-US" altLang="zh-CN" dirty="0">
                <a:solidFill>
                  <a:schemeClr val="bg1"/>
                </a:solidFill>
              </a:rPr>
              <a:t>GA</a:t>
            </a:r>
            <a:r>
              <a:rPr lang="zh-CN" altLang="en-US" dirty="0">
                <a:solidFill>
                  <a:schemeClr val="bg1"/>
                </a:solidFill>
              </a:rPr>
              <a:t>与</a:t>
            </a:r>
            <a:r>
              <a:rPr lang="en-US" altLang="zh-CN" dirty="0">
                <a:solidFill>
                  <a:schemeClr val="bg1"/>
                </a:solidFill>
              </a:rPr>
              <a:t>PSO-GA</a:t>
            </a:r>
            <a:r>
              <a:rPr lang="zh-CN" altLang="en-US" dirty="0">
                <a:solidFill>
                  <a:schemeClr val="bg1"/>
                </a:solidFill>
              </a:rPr>
              <a:t>算法效果对比结果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zh-CN" altLang="en-US" dirty="0">
                <a:solidFill>
                  <a:schemeClr val="bg1"/>
                </a:solidFill>
              </a:rPr>
              <a:t>系统增加热轧产线排产功能，替换原有算法模型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8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F6BECEE-6EBE-42B0-8C82-070F6AB93ADC}"/>
              </a:ext>
            </a:extLst>
          </p:cNvPr>
          <p:cNvSpPr txBox="1"/>
          <p:nvPr/>
        </p:nvSpPr>
        <p:spPr>
          <a:xfrm>
            <a:off x="1679258" y="2636045"/>
            <a:ext cx="78609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kumimoji="1" lang="zh-CN" altLang="en-US" sz="7200" dirty="0">
                <a:solidFill>
                  <a:srgbClr val="2B458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谢谢各位老师！</a:t>
            </a:r>
            <a:endParaRPr kumimoji="1" lang="en-US" altLang="zh-Hans" sz="7200" dirty="0">
              <a:solidFill>
                <a:srgbClr val="2B458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385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A29F2185-4051-4A43-AB54-080D1FE62730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A0A100D-EA71-482C-9A8F-6AACE9EE0309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3009897-02E9-43F4-B187-9404285D317A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选题背景及意义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ADFB6F6-9CF0-4F2B-A9C5-12F3DD03BD74}"/>
              </a:ext>
            </a:extLst>
          </p:cNvPr>
          <p:cNvGrpSpPr/>
          <p:nvPr/>
        </p:nvGrpSpPr>
        <p:grpSpPr>
          <a:xfrm>
            <a:off x="291561" y="674846"/>
            <a:ext cx="5958850" cy="581057"/>
            <a:chOff x="337175" y="1658838"/>
            <a:chExt cx="5958850" cy="581057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E00EDD3-ED02-4076-8BA1-5655D191A183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热轧</a:t>
              </a:r>
              <a:r>
                <a:rPr kumimoji="1" lang="en-US" altLang="zh-CN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-</a:t>
              </a: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冷轧生产</a:t>
              </a:r>
            </a:p>
          </p:txBody>
        </p:sp>
        <p:sp>
          <p:nvSpPr>
            <p:cNvPr id="55" name="等腰三角形 54">
              <a:extLst>
                <a:ext uri="{FF2B5EF4-FFF2-40B4-BE49-F238E27FC236}">
                  <a16:creationId xmlns:a16="http://schemas.microsoft.com/office/drawing/2014/main" id="{C60BC56A-F3E1-4BF8-9242-A230AB46D8FB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8782532-6EEB-4BC3-8B13-6B6E74E545A9}"/>
              </a:ext>
            </a:extLst>
          </p:cNvPr>
          <p:cNvSpPr txBox="1"/>
          <p:nvPr/>
        </p:nvSpPr>
        <p:spPr>
          <a:xfrm>
            <a:off x="252411" y="1247532"/>
            <a:ext cx="11687175" cy="719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20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热轧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冷轧生产是一个涉及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多产线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多工序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的复杂生产过程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D8DF930D-310F-41A8-891D-173B3C5A8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1533" y="2539774"/>
            <a:ext cx="1061085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0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2962"/>
    </mc:Choice>
    <mc:Fallback xmlns="">
      <p:transition advTm="52962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480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460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75EF3EB-471B-455C-B256-3508751250BC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3" name="矩形: 圆顶角 2">
              <a:extLst>
                <a:ext uri="{FF2B5EF4-FFF2-40B4-BE49-F238E27FC236}">
                  <a16:creationId xmlns:a16="http://schemas.microsoft.com/office/drawing/2014/main" id="{FBE5CF51-2AB2-4AA1-AA6A-7E1F7B461DB1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069E440-83A0-4EAD-B5E2-09FD921D337A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研究方法</a:t>
              </a: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4EDF7A85-F3A2-461B-B9ED-AB0309EB5C78}"/>
              </a:ext>
            </a:extLst>
          </p:cNvPr>
          <p:cNvSpPr txBox="1"/>
          <p:nvPr/>
        </p:nvSpPr>
        <p:spPr>
          <a:xfrm>
            <a:off x="657749" y="934316"/>
            <a:ext cx="6171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混合流水车间调度问题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三阶段并行异速机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F21E4BED-03CA-4194-A210-6F1622C45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211" y="2030473"/>
            <a:ext cx="10491578" cy="368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65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A29F2185-4051-4A43-AB54-080D1FE62730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A0A100D-EA71-482C-9A8F-6AACE9EE0309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3009897-02E9-43F4-B187-9404285D317A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研究内容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ADFB6F6-9CF0-4F2B-A9C5-12F3DD03BD74}"/>
              </a:ext>
            </a:extLst>
          </p:cNvPr>
          <p:cNvGrpSpPr/>
          <p:nvPr/>
        </p:nvGrpSpPr>
        <p:grpSpPr>
          <a:xfrm>
            <a:off x="291561" y="674846"/>
            <a:ext cx="5958850" cy="581057"/>
            <a:chOff x="337175" y="1658838"/>
            <a:chExt cx="5958850" cy="581057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E00EDD3-ED02-4076-8BA1-5655D191A183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问题描述</a:t>
              </a:r>
            </a:p>
          </p:txBody>
        </p:sp>
        <p:sp>
          <p:nvSpPr>
            <p:cNvPr id="55" name="等腰三角形 54">
              <a:extLst>
                <a:ext uri="{FF2B5EF4-FFF2-40B4-BE49-F238E27FC236}">
                  <a16:creationId xmlns:a16="http://schemas.microsoft.com/office/drawing/2014/main" id="{C60BC56A-F3E1-4BF8-9242-A230AB46D8FB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234E9E74-692F-44D2-A0B4-C138AAAF0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115666"/>
              </p:ext>
            </p:extLst>
          </p:nvPr>
        </p:nvGraphicFramePr>
        <p:xfrm>
          <a:off x="391508" y="1373166"/>
          <a:ext cx="9986962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64469">
                  <a:extLst>
                    <a:ext uri="{9D8B030D-6E8A-4147-A177-3AD203B41FA5}">
                      <a16:colId xmlns:a16="http://schemas.microsoft.com/office/drawing/2014/main" val="4026308786"/>
                    </a:ext>
                  </a:extLst>
                </a:gridCol>
                <a:gridCol w="1578769">
                  <a:extLst>
                    <a:ext uri="{9D8B030D-6E8A-4147-A177-3AD203B41FA5}">
                      <a16:colId xmlns:a16="http://schemas.microsoft.com/office/drawing/2014/main" val="2630490861"/>
                    </a:ext>
                  </a:extLst>
                </a:gridCol>
                <a:gridCol w="1585912">
                  <a:extLst>
                    <a:ext uri="{9D8B030D-6E8A-4147-A177-3AD203B41FA5}">
                      <a16:colId xmlns:a16="http://schemas.microsoft.com/office/drawing/2014/main" val="228909072"/>
                    </a:ext>
                  </a:extLst>
                </a:gridCol>
                <a:gridCol w="1778794">
                  <a:extLst>
                    <a:ext uri="{9D8B030D-6E8A-4147-A177-3AD203B41FA5}">
                      <a16:colId xmlns:a16="http://schemas.microsoft.com/office/drawing/2014/main" val="2579196348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4288849895"/>
                    </a:ext>
                  </a:extLst>
                </a:gridCol>
                <a:gridCol w="1607343">
                  <a:extLst>
                    <a:ext uri="{9D8B030D-6E8A-4147-A177-3AD203B41FA5}">
                      <a16:colId xmlns:a16="http://schemas.microsoft.com/office/drawing/2014/main" val="617726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合同号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O1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O2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6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O3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4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O4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O5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340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宽度</a:t>
                      </a: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(mm)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1000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990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995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990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983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60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厚度</a:t>
                      </a: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(mm)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0.15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0.13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0.14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0.11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0.13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1776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乳化液浓度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4601636"/>
                  </a:ext>
                </a:extLst>
              </a:tr>
            </a:tbl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26A071C8-3772-4C78-922C-B07EDD2FA2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95"/>
          <a:stretch/>
        </p:blipFill>
        <p:spPr>
          <a:xfrm>
            <a:off x="9359520" y="3320777"/>
            <a:ext cx="2901411" cy="155252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03C3BFB-8795-4635-BA50-F056CBA754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964"/>
          <a:stretch/>
        </p:blipFill>
        <p:spPr>
          <a:xfrm>
            <a:off x="9303967" y="5129841"/>
            <a:ext cx="3012519" cy="1708256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F3D3F7BB-0038-4914-98A4-3170EE4C9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22360" y="3199207"/>
            <a:ext cx="9631886" cy="357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2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2962"/>
    </mc:Choice>
    <mc:Fallback xmlns="">
      <p:transition advTm="52962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A29F2185-4051-4A43-AB54-080D1FE62730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A0A100D-EA71-482C-9A8F-6AACE9EE0309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3009897-02E9-43F4-B187-9404285D317A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研究内容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ADFB6F6-9CF0-4F2B-A9C5-12F3DD03BD74}"/>
              </a:ext>
            </a:extLst>
          </p:cNvPr>
          <p:cNvGrpSpPr/>
          <p:nvPr/>
        </p:nvGrpSpPr>
        <p:grpSpPr>
          <a:xfrm>
            <a:off x="291561" y="674846"/>
            <a:ext cx="5958850" cy="581057"/>
            <a:chOff x="337175" y="1658838"/>
            <a:chExt cx="5958850" cy="581057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E00EDD3-ED02-4076-8BA1-5655D191A183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问题描述</a:t>
              </a:r>
            </a:p>
          </p:txBody>
        </p:sp>
        <p:sp>
          <p:nvSpPr>
            <p:cNvPr id="55" name="等腰三角形 54">
              <a:extLst>
                <a:ext uri="{FF2B5EF4-FFF2-40B4-BE49-F238E27FC236}">
                  <a16:creationId xmlns:a16="http://schemas.microsoft.com/office/drawing/2014/main" id="{C60BC56A-F3E1-4BF8-9242-A230AB46D8FB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234E9E74-692F-44D2-A0B4-C138AAAF0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697000"/>
              </p:ext>
            </p:extLst>
          </p:nvPr>
        </p:nvGraphicFramePr>
        <p:xfrm>
          <a:off x="607551" y="1373166"/>
          <a:ext cx="9986962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64469">
                  <a:extLst>
                    <a:ext uri="{9D8B030D-6E8A-4147-A177-3AD203B41FA5}">
                      <a16:colId xmlns:a16="http://schemas.microsoft.com/office/drawing/2014/main" val="4026308786"/>
                    </a:ext>
                  </a:extLst>
                </a:gridCol>
                <a:gridCol w="1578769">
                  <a:extLst>
                    <a:ext uri="{9D8B030D-6E8A-4147-A177-3AD203B41FA5}">
                      <a16:colId xmlns:a16="http://schemas.microsoft.com/office/drawing/2014/main" val="2630490861"/>
                    </a:ext>
                  </a:extLst>
                </a:gridCol>
                <a:gridCol w="1585912">
                  <a:extLst>
                    <a:ext uri="{9D8B030D-6E8A-4147-A177-3AD203B41FA5}">
                      <a16:colId xmlns:a16="http://schemas.microsoft.com/office/drawing/2014/main" val="228909072"/>
                    </a:ext>
                  </a:extLst>
                </a:gridCol>
                <a:gridCol w="1778794">
                  <a:extLst>
                    <a:ext uri="{9D8B030D-6E8A-4147-A177-3AD203B41FA5}">
                      <a16:colId xmlns:a16="http://schemas.microsoft.com/office/drawing/2014/main" val="2579196348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4288849895"/>
                    </a:ext>
                  </a:extLst>
                </a:gridCol>
                <a:gridCol w="1607343">
                  <a:extLst>
                    <a:ext uri="{9D8B030D-6E8A-4147-A177-3AD203B41FA5}">
                      <a16:colId xmlns:a16="http://schemas.microsoft.com/office/drawing/2014/main" val="617726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合同号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O1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O2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6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O3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4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O4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O5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340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宽度</a:t>
                      </a: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(mm)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1000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990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995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990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983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60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厚度</a:t>
                      </a: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(mm)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0.15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0.13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0.14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0.11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0.13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1776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乳化液浓度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4601636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D87CE54E-D002-42AB-8E23-E74D085387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36"/>
          <a:stretch/>
        </p:blipFill>
        <p:spPr>
          <a:xfrm>
            <a:off x="291561" y="3728357"/>
            <a:ext cx="11158619" cy="296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4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2962"/>
    </mc:Choice>
    <mc:Fallback xmlns="">
      <p:transition advTm="52962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A29F2185-4051-4A43-AB54-080D1FE62730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A0A100D-EA71-482C-9A8F-6AACE9EE0309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3009897-02E9-43F4-B187-9404285D317A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研究内容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ADFB6F6-9CF0-4F2B-A9C5-12F3DD03BD74}"/>
              </a:ext>
            </a:extLst>
          </p:cNvPr>
          <p:cNvGrpSpPr/>
          <p:nvPr/>
        </p:nvGrpSpPr>
        <p:grpSpPr>
          <a:xfrm>
            <a:off x="291561" y="674846"/>
            <a:ext cx="5958850" cy="581057"/>
            <a:chOff x="337175" y="1658838"/>
            <a:chExt cx="5958850" cy="581057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E00EDD3-ED02-4076-8BA1-5655D191A183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酸轧</a:t>
              </a:r>
              <a:r>
                <a:rPr kumimoji="1" lang="en-US" altLang="zh-CN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-</a:t>
              </a: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连退一体化排程</a:t>
              </a:r>
            </a:p>
          </p:txBody>
        </p:sp>
        <p:sp>
          <p:nvSpPr>
            <p:cNvPr id="55" name="等腰三角形 54">
              <a:extLst>
                <a:ext uri="{FF2B5EF4-FFF2-40B4-BE49-F238E27FC236}">
                  <a16:creationId xmlns:a16="http://schemas.microsoft.com/office/drawing/2014/main" id="{C60BC56A-F3E1-4BF8-9242-A230AB46D8FB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B948D8A7-1B94-43FA-8CBC-AEC62658D9D3}"/>
              </a:ext>
            </a:extLst>
          </p:cNvPr>
          <p:cNvSpPr txBox="1"/>
          <p:nvPr/>
        </p:nvSpPr>
        <p:spPr>
          <a:xfrm>
            <a:off x="567362" y="1411789"/>
            <a:ext cx="11312693" cy="3731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：合同计划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待排合同池、历史生产数据、机组大致产能、库存目标范围。</a:t>
            </a: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最大化合同兑现率，平衡各工序负荷，确定未来一段时间内各工序的大致生产情况。</a:t>
            </a: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MIP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的粗粒度模型（考虑主要交期、产能、库存上下限），或更简单的基于规则的启发式分配。</a:t>
            </a: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各工序的初步计划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以合同为单位的大致时间窗，也可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考虑合同的拆分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algn="l">
              <a:lnSpc>
                <a:spcPct val="150000"/>
              </a:lnSpc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algn="l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此时不考虑具体到每卷的排产顺序和详细工艺约束，侧重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宏观平衡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22197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2962"/>
    </mc:Choice>
    <mc:Fallback xmlns="">
      <p:transition advTm="52962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A29F2185-4051-4A43-AB54-080D1FE62730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A0A100D-EA71-482C-9A8F-6AACE9EE0309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3009897-02E9-43F4-B187-9404285D317A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研究内容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ADFB6F6-9CF0-4F2B-A9C5-12F3DD03BD74}"/>
              </a:ext>
            </a:extLst>
          </p:cNvPr>
          <p:cNvGrpSpPr/>
          <p:nvPr/>
        </p:nvGrpSpPr>
        <p:grpSpPr>
          <a:xfrm>
            <a:off x="291561" y="674846"/>
            <a:ext cx="5958850" cy="581057"/>
            <a:chOff x="337175" y="1658838"/>
            <a:chExt cx="5958850" cy="581057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E00EDD3-ED02-4076-8BA1-5655D191A183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酸轧</a:t>
              </a:r>
              <a:r>
                <a:rPr kumimoji="1" lang="en-US" altLang="zh-CN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-</a:t>
              </a: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连退一体化排程</a:t>
              </a:r>
            </a:p>
          </p:txBody>
        </p:sp>
        <p:sp>
          <p:nvSpPr>
            <p:cNvPr id="55" name="等腰三角形 54">
              <a:extLst>
                <a:ext uri="{FF2B5EF4-FFF2-40B4-BE49-F238E27FC236}">
                  <a16:creationId xmlns:a16="http://schemas.microsoft.com/office/drawing/2014/main" id="{C60BC56A-F3E1-4BF8-9242-A230AB46D8FB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B948D8A7-1B94-43FA-8CBC-AEC62658D9D3}"/>
              </a:ext>
            </a:extLst>
          </p:cNvPr>
          <p:cNvSpPr txBox="1"/>
          <p:nvPr/>
        </p:nvSpPr>
        <p:spPr>
          <a:xfrm>
            <a:off x="377023" y="1255903"/>
            <a:ext cx="1182704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阶段 </a:t>
            </a:r>
            <a:r>
              <a:rPr lang="en-US" altLang="zh-CN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2: </a:t>
            </a: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中期生产计划 </a:t>
            </a:r>
            <a:r>
              <a:rPr lang="en-US" altLang="zh-CN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周</a:t>
            </a:r>
            <a:r>
              <a:rPr lang="en-US" altLang="zh-CN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天</a:t>
            </a:r>
            <a:r>
              <a:rPr lang="en-US" altLang="zh-CN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 - </a:t>
            </a: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协同优化</a:t>
            </a:r>
            <a:endParaRPr lang="zh-CN" altLang="en-US" sz="1800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核心理念</a:t>
            </a:r>
            <a:r>
              <a:rPr lang="en-US" altLang="zh-CN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8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 酸轧和连退的</a:t>
            </a: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计划窗口协同滚动</a:t>
            </a:r>
            <a:r>
              <a:rPr lang="zh-CN" altLang="en-US" sz="18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。不再逆推或正推，而是</a:t>
            </a: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共同优化在一定时间窗口内的生产计划</a:t>
            </a:r>
            <a:r>
              <a:rPr lang="zh-CN" altLang="en-US" sz="18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en-US" altLang="zh-CN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1800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0" lvl="2" indent="-228600" algn="l">
              <a:buFont typeface="+mj-lt"/>
              <a:buAutoNum type="arabicPeriod"/>
            </a:pPr>
            <a:r>
              <a:rPr lang="zh-CN" altLang="en-US" sz="18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合同计划中，当前关注时间窗口内的“预排产计划块”。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zh-CN" altLang="en-US" sz="180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实时库存信息。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所有详细工艺约束</a:t>
            </a:r>
            <a:r>
              <a:rPr lang="zh-CN" altLang="en-US" sz="18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（宽度、厚度、乳化液浓度、集批规则、换辊成本等）。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各机组的实时状态</a:t>
            </a:r>
            <a:r>
              <a:rPr lang="zh-CN" altLang="en-US" sz="18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（故障、维护）。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新的紧急合同</a:t>
            </a:r>
            <a:r>
              <a:rPr lang="zh-CN" altLang="en-US" sz="18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r>
              <a:rPr lang="en-US" altLang="zh-CN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1800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0" lvl="2" indent="-228600" algn="l">
              <a:buFont typeface="+mj-lt"/>
              <a:buAutoNum type="arabicPeriod"/>
            </a:pP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全局优化</a:t>
            </a:r>
            <a:r>
              <a:rPr lang="zh-CN" altLang="en-US" sz="18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生产成本、在制品库存率。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协调酸轧与连退的生产节奏</a:t>
            </a:r>
            <a:r>
              <a:rPr lang="zh-CN" altLang="en-US" sz="18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，最小化中间库存波动。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en-US" altLang="zh-CN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1800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0" lvl="2" indent="-228600" algn="l">
              <a:buFont typeface="+mj-lt"/>
              <a:buAutoNum type="arabicPeriod"/>
            </a:pP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一体化建模</a:t>
            </a:r>
            <a:r>
              <a:rPr lang="en-US" altLang="zh-CN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8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 构建一个更复杂的</a:t>
            </a:r>
            <a:r>
              <a:rPr lang="en-US" altLang="zh-CN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MIP</a:t>
            </a: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模型（或</a:t>
            </a:r>
            <a:r>
              <a:rPr lang="en-US" altLang="zh-CN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模型）</a:t>
            </a:r>
            <a:r>
              <a:rPr lang="zh-CN" altLang="en-US" sz="18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，将酸轧和连退的详细排产决策、批次形成、库存转移</a:t>
            </a: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同时纳入一个优化框架</a:t>
            </a:r>
            <a:r>
              <a:rPr lang="zh-CN" altLang="en-US" sz="18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。虽然规模会很大，但可以针对</a:t>
            </a: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有限时间窗</a:t>
            </a:r>
            <a:r>
              <a:rPr lang="zh-CN" altLang="en-US" sz="18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（例如未来</a:t>
            </a:r>
            <a:r>
              <a:rPr lang="en-US" altLang="zh-CN" sz="18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1-3</a:t>
            </a:r>
            <a:r>
              <a:rPr lang="zh-CN" altLang="en-US" sz="18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天）进行求解。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启发式搜索与局部优化</a:t>
            </a:r>
            <a:r>
              <a:rPr lang="en-US" altLang="zh-CN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8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 结合模拟退火、遗传算法等元启发式算法，或基于邻域搜索的启发式算法，在复杂的一体化模型中寻找接近最优解。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zh-CN" altLang="en-US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滚动计划 </a:t>
            </a:r>
            <a:r>
              <a:rPr lang="en-US" altLang="zh-CN" sz="1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(Rolling Horizon):</a:t>
            </a:r>
            <a:r>
              <a:rPr lang="zh-CN" altLang="en-US" sz="18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 在一个固定长度的时间窗口内生成计划，执行计划的一部分，然后将时间窗向前推进，并根据最新的实际状态（库存、设备、新订单）重新生成计划，起到反馈效果。</a:t>
            </a:r>
          </a:p>
        </p:txBody>
      </p:sp>
    </p:spTree>
    <p:extLst>
      <p:ext uri="{BB962C8B-B14F-4D97-AF65-F5344CB8AC3E}">
        <p14:creationId xmlns:p14="http://schemas.microsoft.com/office/powerpoint/2010/main" val="205581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2962"/>
    </mc:Choice>
    <mc:Fallback xmlns="">
      <p:transition advTm="52962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A29F2185-4051-4A43-AB54-080D1FE62730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A0A100D-EA71-482C-9A8F-6AACE9EE0309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3009897-02E9-43F4-B187-9404285D317A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研究内容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ADFB6F6-9CF0-4F2B-A9C5-12F3DD03BD74}"/>
              </a:ext>
            </a:extLst>
          </p:cNvPr>
          <p:cNvGrpSpPr/>
          <p:nvPr/>
        </p:nvGrpSpPr>
        <p:grpSpPr>
          <a:xfrm>
            <a:off x="291561" y="674846"/>
            <a:ext cx="5958850" cy="581057"/>
            <a:chOff x="337175" y="1658838"/>
            <a:chExt cx="5958850" cy="581057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E00EDD3-ED02-4076-8BA1-5655D191A183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酸轧</a:t>
              </a:r>
              <a:r>
                <a:rPr kumimoji="1" lang="en-US" altLang="zh-CN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-</a:t>
              </a: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连退一体化排程</a:t>
              </a:r>
            </a:p>
          </p:txBody>
        </p:sp>
        <p:sp>
          <p:nvSpPr>
            <p:cNvPr id="55" name="等腰三角形 54">
              <a:extLst>
                <a:ext uri="{FF2B5EF4-FFF2-40B4-BE49-F238E27FC236}">
                  <a16:creationId xmlns:a16="http://schemas.microsoft.com/office/drawing/2014/main" id="{C60BC56A-F3E1-4BF8-9242-A230AB46D8FB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B948D8A7-1B94-43FA-8CBC-AEC62658D9D3}"/>
              </a:ext>
            </a:extLst>
          </p:cNvPr>
          <p:cNvSpPr txBox="1"/>
          <p:nvPr/>
        </p:nvSpPr>
        <p:spPr>
          <a:xfrm>
            <a:off x="567362" y="1411788"/>
            <a:ext cx="11041231" cy="3372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800" b="1" i="0" dirty="0">
                <a:solidFill>
                  <a:schemeClr val="bg1"/>
                </a:solidFill>
                <a:effectLst/>
                <a:latin typeface="Inter"/>
              </a:rPr>
              <a:t>阶段 </a:t>
            </a:r>
            <a:r>
              <a:rPr lang="en-US" altLang="zh-CN" sz="1800" b="1" i="0" dirty="0">
                <a:solidFill>
                  <a:schemeClr val="bg1"/>
                </a:solidFill>
                <a:effectLst/>
                <a:latin typeface="Inter"/>
              </a:rPr>
              <a:t>3: </a:t>
            </a:r>
            <a:r>
              <a:rPr lang="zh-CN" altLang="en-US" sz="1800" b="1" i="0" dirty="0">
                <a:solidFill>
                  <a:schemeClr val="bg1"/>
                </a:solidFill>
                <a:effectLst/>
                <a:latin typeface="Inter"/>
              </a:rPr>
              <a:t>人工调整</a:t>
            </a:r>
            <a:endParaRPr lang="zh-CN" altLang="en-US" sz="1800" b="0" i="0" dirty="0">
              <a:solidFill>
                <a:schemeClr val="bg1"/>
              </a:solidFill>
              <a:effectLst/>
              <a:latin typeface="Inter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b="1" i="0" dirty="0">
                <a:solidFill>
                  <a:schemeClr val="bg1"/>
                </a:solidFill>
                <a:effectLst/>
                <a:latin typeface="Inter"/>
              </a:rPr>
              <a:t>输入</a:t>
            </a:r>
            <a:r>
              <a:rPr lang="zh-CN" altLang="en-US" sz="1800" b="1" dirty="0">
                <a:solidFill>
                  <a:schemeClr val="bg1"/>
                </a:solidFill>
                <a:latin typeface="Inter"/>
              </a:rPr>
              <a:t>：</a:t>
            </a:r>
            <a:r>
              <a:rPr lang="zh-CN" altLang="en-US" sz="1800" b="0" i="0" dirty="0">
                <a:solidFill>
                  <a:schemeClr val="bg1"/>
                </a:solidFill>
                <a:effectLst/>
                <a:latin typeface="Inter"/>
              </a:rPr>
              <a:t>当前班次</a:t>
            </a:r>
            <a:r>
              <a:rPr lang="en-US" altLang="zh-CN" sz="1800" b="0" i="0" dirty="0">
                <a:solidFill>
                  <a:schemeClr val="bg1"/>
                </a:solidFill>
                <a:effectLst/>
                <a:latin typeface="Inter"/>
              </a:rPr>
              <a:t>/</a:t>
            </a:r>
            <a:r>
              <a:rPr lang="zh-CN" altLang="en-US" sz="1800" b="0" i="0" dirty="0">
                <a:solidFill>
                  <a:schemeClr val="bg1"/>
                </a:solidFill>
                <a:effectLst/>
                <a:latin typeface="Inter"/>
              </a:rPr>
              <a:t>小时需要执行的详细生产序列。</a:t>
            </a: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b="1" i="0" dirty="0">
                <a:solidFill>
                  <a:schemeClr val="bg1"/>
                </a:solidFill>
                <a:effectLst/>
                <a:latin typeface="Inter"/>
              </a:rPr>
              <a:t>目标：</a:t>
            </a:r>
            <a:r>
              <a:rPr lang="zh-CN" altLang="en-US" sz="1800" b="0" i="0" dirty="0">
                <a:solidFill>
                  <a:schemeClr val="bg1"/>
                </a:solidFill>
                <a:effectLst/>
                <a:latin typeface="Inter"/>
              </a:rPr>
              <a:t>精确执行，最小化现场临时调整。</a:t>
            </a: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b="1" i="0" dirty="0">
                <a:solidFill>
                  <a:schemeClr val="bg1"/>
                </a:solidFill>
                <a:effectLst/>
                <a:latin typeface="Inter"/>
              </a:rPr>
              <a:t>方法</a:t>
            </a:r>
            <a:r>
              <a:rPr lang="zh-CN" altLang="en-US" sz="1800" b="1" dirty="0">
                <a:solidFill>
                  <a:schemeClr val="bg1"/>
                </a:solidFill>
                <a:latin typeface="Inter"/>
              </a:rPr>
              <a:t>：</a:t>
            </a:r>
            <a:r>
              <a:rPr lang="zh-CN" altLang="en-US" sz="1800" b="0" i="0" dirty="0">
                <a:solidFill>
                  <a:schemeClr val="bg1"/>
                </a:solidFill>
                <a:effectLst/>
                <a:latin typeface="Inter"/>
              </a:rPr>
              <a:t>在机组层面，基于已经确定的生产序列，允许操作员在系统建议的范围内进行微调，并将调整记录下来，用于后续优化算法的学习和改进。</a:t>
            </a:r>
          </a:p>
          <a:p>
            <a:pPr algn="l">
              <a:lnSpc>
                <a:spcPct val="150000"/>
              </a:lnSpc>
            </a:pPr>
            <a:r>
              <a:rPr lang="zh-CN" altLang="en-US" sz="1800" b="1" i="0" dirty="0">
                <a:solidFill>
                  <a:schemeClr val="bg1"/>
                </a:solidFill>
                <a:effectLst/>
                <a:latin typeface="Inter"/>
              </a:rPr>
              <a:t>阶段 </a:t>
            </a:r>
            <a:r>
              <a:rPr lang="en-US" altLang="zh-CN" sz="1800" b="1" i="0" dirty="0">
                <a:solidFill>
                  <a:schemeClr val="bg1"/>
                </a:solidFill>
                <a:effectLst/>
                <a:latin typeface="Inter"/>
              </a:rPr>
              <a:t>4: </a:t>
            </a:r>
            <a:r>
              <a:rPr lang="zh-CN" altLang="en-US" sz="1800" b="1" dirty="0">
                <a:solidFill>
                  <a:schemeClr val="bg1"/>
                </a:solidFill>
                <a:latin typeface="Inter"/>
              </a:rPr>
              <a:t>模型评估</a:t>
            </a:r>
            <a:endParaRPr lang="zh-CN" altLang="en-US" sz="1800" b="0" i="0" dirty="0">
              <a:solidFill>
                <a:schemeClr val="bg1"/>
              </a:solidFill>
              <a:effectLst/>
              <a:latin typeface="Inter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b="1" i="0" dirty="0">
                <a:solidFill>
                  <a:schemeClr val="bg1"/>
                </a:solidFill>
                <a:effectLst/>
                <a:latin typeface="Inter"/>
              </a:rPr>
              <a:t>输入</a:t>
            </a:r>
            <a:r>
              <a:rPr lang="zh-CN" altLang="en-US" sz="1800" b="1" dirty="0">
                <a:solidFill>
                  <a:schemeClr val="bg1"/>
                </a:solidFill>
                <a:latin typeface="Inter"/>
              </a:rPr>
              <a:t>：</a:t>
            </a:r>
            <a:r>
              <a:rPr lang="zh-CN" altLang="en-US" sz="1800" b="0" i="0" dirty="0">
                <a:solidFill>
                  <a:schemeClr val="bg1"/>
                </a:solidFill>
                <a:effectLst/>
                <a:latin typeface="Inter"/>
              </a:rPr>
              <a:t>实际生产数据、计划完成情况、成本数据、库存数据。</a:t>
            </a: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b="1" i="0" dirty="0">
                <a:solidFill>
                  <a:schemeClr val="bg1"/>
                </a:solidFill>
                <a:effectLst/>
                <a:latin typeface="Inter"/>
              </a:rPr>
              <a:t>目标</a:t>
            </a:r>
            <a:r>
              <a:rPr lang="zh-CN" altLang="en-US" sz="1800" b="1" dirty="0">
                <a:solidFill>
                  <a:schemeClr val="bg1"/>
                </a:solidFill>
                <a:latin typeface="Inter"/>
              </a:rPr>
              <a:t>：</a:t>
            </a:r>
            <a:r>
              <a:rPr lang="zh-CN" altLang="en-US" sz="1800" b="0" i="0" dirty="0">
                <a:solidFill>
                  <a:schemeClr val="bg1"/>
                </a:solidFill>
                <a:effectLst/>
                <a:latin typeface="Inter"/>
              </a:rPr>
              <a:t>评估计划的有效性，识别模型和算法的不足，持续改进。</a:t>
            </a:r>
          </a:p>
        </p:txBody>
      </p:sp>
    </p:spTree>
    <p:extLst>
      <p:ext uri="{BB962C8B-B14F-4D97-AF65-F5344CB8AC3E}">
        <p14:creationId xmlns:p14="http://schemas.microsoft.com/office/powerpoint/2010/main" val="377672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2962"/>
    </mc:Choice>
    <mc:Fallback xmlns="">
      <p:transition advTm="52962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5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DACF17A-70B8-4642-B620-C35A145F5630}"/>
              </a:ext>
            </a:extLst>
          </p:cNvPr>
          <p:cNvSpPr txBox="1"/>
          <p:nvPr/>
        </p:nvSpPr>
        <p:spPr>
          <a:xfrm>
            <a:off x="1415497" y="1655372"/>
            <a:ext cx="42869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kumimoji="1" lang="zh-CN" altLang="en-US" sz="4000" b="1" dirty="0">
                <a:solidFill>
                  <a:srgbClr val="2B458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  <a:p>
            <a:pPr lvl="1" algn="ctr"/>
            <a:endParaRPr kumimoji="1" lang="en-US" altLang="zh-CN" sz="2800" b="1" dirty="0">
              <a:solidFill>
                <a:srgbClr val="2B458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587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471"/>
    </mc:Choice>
    <mc:Fallback xmlns="">
      <p:transition advTm="24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A29F2185-4051-4A43-AB54-080D1FE62730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A0A100D-EA71-482C-9A8F-6AACE9EE0309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3009897-02E9-43F4-B187-9404285D317A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研究方法</a:t>
              </a:r>
            </a:p>
          </p:txBody>
        </p:sp>
      </p:grpSp>
      <p:pic>
        <p:nvPicPr>
          <p:cNvPr id="6" name="图形 5">
            <a:extLst>
              <a:ext uri="{FF2B5EF4-FFF2-40B4-BE49-F238E27FC236}">
                <a16:creationId xmlns:a16="http://schemas.microsoft.com/office/drawing/2014/main" id="{12B6F633-CF00-44EC-88F1-E7EE7FA7A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5951" y="2203493"/>
            <a:ext cx="10984086" cy="4785147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4DFCCD3F-ED47-472D-B338-EFB2A36A8145}"/>
              </a:ext>
            </a:extLst>
          </p:cNvPr>
          <p:cNvGrpSpPr/>
          <p:nvPr/>
        </p:nvGrpSpPr>
        <p:grpSpPr>
          <a:xfrm>
            <a:off x="291561" y="674846"/>
            <a:ext cx="5958850" cy="581057"/>
            <a:chOff x="337175" y="1658838"/>
            <a:chExt cx="5958850" cy="58105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2911A12-23A5-40E4-A226-19FA5450C4D4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问题抽象</a:t>
              </a:r>
            </a:p>
          </p:txBody>
        </p:sp>
        <p:sp>
          <p:nvSpPr>
            <p:cNvPr id="17" name="等腰三角形 16">
              <a:extLst>
                <a:ext uri="{FF2B5EF4-FFF2-40B4-BE49-F238E27FC236}">
                  <a16:creationId xmlns:a16="http://schemas.microsoft.com/office/drawing/2014/main" id="{472A02DC-61E5-40DD-8570-7DB90DD1AC89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4188349D-2A6E-4756-8EC4-2A24DF1CF531}"/>
              </a:ext>
            </a:extLst>
          </p:cNvPr>
          <p:cNvSpPr txBox="1"/>
          <p:nvPr/>
        </p:nvSpPr>
        <p:spPr>
          <a:xfrm>
            <a:off x="885951" y="1242204"/>
            <a:ext cx="7990048" cy="961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单个工序排程抽象成</a:t>
            </a:r>
            <a:r>
              <a:rPr kumimoji="1"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带库存约束的</a:t>
            </a:r>
            <a:r>
              <a:rPr kumimoji="1"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VRPTW</a:t>
            </a:r>
            <a:r>
              <a:rPr kumimoji="1"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问题</a:t>
            </a: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一体化排程抽象成</a:t>
            </a:r>
            <a:r>
              <a:rPr kumimoji="1"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带有库存约束的两阶段</a:t>
            </a:r>
            <a:r>
              <a:rPr kumimoji="1"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VRPTW</a:t>
            </a:r>
            <a:r>
              <a:rPr kumimoji="1"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问题</a:t>
            </a:r>
          </a:p>
        </p:txBody>
      </p:sp>
    </p:spTree>
    <p:extLst>
      <p:ext uri="{BB962C8B-B14F-4D97-AF65-F5344CB8AC3E}">
        <p14:creationId xmlns:p14="http://schemas.microsoft.com/office/powerpoint/2010/main" val="212731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2962"/>
    </mc:Choice>
    <mc:Fallback xmlns="">
      <p:transition advTm="5296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A29F2185-4051-4A43-AB54-080D1FE62730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A0A100D-EA71-482C-9A8F-6AACE9EE0309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3009897-02E9-43F4-B187-9404285D317A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选题背景及意义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ADFB6F6-9CF0-4F2B-A9C5-12F3DD03BD74}"/>
              </a:ext>
            </a:extLst>
          </p:cNvPr>
          <p:cNvGrpSpPr/>
          <p:nvPr/>
        </p:nvGrpSpPr>
        <p:grpSpPr>
          <a:xfrm>
            <a:off x="291561" y="674846"/>
            <a:ext cx="5958850" cy="581057"/>
            <a:chOff x="337175" y="1658838"/>
            <a:chExt cx="5958850" cy="581057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E00EDD3-ED02-4076-8BA1-5655D191A183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钢铁生产</a:t>
              </a:r>
            </a:p>
          </p:txBody>
        </p:sp>
        <p:sp>
          <p:nvSpPr>
            <p:cNvPr id="55" name="等腰三角形 54">
              <a:extLst>
                <a:ext uri="{FF2B5EF4-FFF2-40B4-BE49-F238E27FC236}">
                  <a16:creationId xmlns:a16="http://schemas.microsoft.com/office/drawing/2014/main" id="{C60BC56A-F3E1-4BF8-9242-A230AB46D8FB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8782532-6EEB-4BC3-8B13-6B6E74E545A9}"/>
              </a:ext>
            </a:extLst>
          </p:cNvPr>
          <p:cNvSpPr txBox="1"/>
          <p:nvPr/>
        </p:nvSpPr>
        <p:spPr>
          <a:xfrm>
            <a:off x="391509" y="1175136"/>
            <a:ext cx="6212492" cy="4412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20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为了应对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日益激烈的市场竞争和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多品种、小批量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的客户需求，钢铁生产逐渐转变为以市场为导向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按合同组织生产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交货期要求更加准确。但目前企业生产计划依旧依靠计划员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人工经验决策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，面对众多约束和目标，难以短时间内形成可靠方案。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5A827CC-AAF2-48B9-BBDB-D3A4BD87A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280" y="924870"/>
            <a:ext cx="5798720" cy="46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62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2962"/>
    </mc:Choice>
    <mc:Fallback xmlns="">
      <p:transition advTm="52962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A29F2185-4051-4A43-AB54-080D1FE62730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A0A100D-EA71-482C-9A8F-6AACE9EE0309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3009897-02E9-43F4-B187-9404285D317A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研究方法</a:t>
              </a:r>
            </a:p>
          </p:txBody>
        </p:sp>
      </p:grpSp>
      <p:pic>
        <p:nvPicPr>
          <p:cNvPr id="18" name="图形 17">
            <a:extLst>
              <a:ext uri="{FF2B5EF4-FFF2-40B4-BE49-F238E27FC236}">
                <a16:creationId xmlns:a16="http://schemas.microsoft.com/office/drawing/2014/main" id="{06DD8E86-969A-48B0-8A5A-6E8CE9575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494" y="659403"/>
            <a:ext cx="10905012" cy="625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48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2962"/>
    </mc:Choice>
    <mc:Fallback xmlns="">
      <p:transition advTm="52962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A29F2185-4051-4A43-AB54-080D1FE62730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A0A100D-EA71-482C-9A8F-6AACE9EE0309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3009897-02E9-43F4-B187-9404285D317A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研究方法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ADFB6F6-9CF0-4F2B-A9C5-12F3DD03BD74}"/>
              </a:ext>
            </a:extLst>
          </p:cNvPr>
          <p:cNvGrpSpPr/>
          <p:nvPr/>
        </p:nvGrpSpPr>
        <p:grpSpPr>
          <a:xfrm>
            <a:off x="291561" y="674846"/>
            <a:ext cx="5958850" cy="581057"/>
            <a:chOff x="337175" y="1658838"/>
            <a:chExt cx="5958850" cy="581057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E00EDD3-ED02-4076-8BA1-5655D191A183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系统架构</a:t>
              </a:r>
            </a:p>
          </p:txBody>
        </p:sp>
        <p:sp>
          <p:nvSpPr>
            <p:cNvPr id="55" name="等腰三角形 54">
              <a:extLst>
                <a:ext uri="{FF2B5EF4-FFF2-40B4-BE49-F238E27FC236}">
                  <a16:creationId xmlns:a16="http://schemas.microsoft.com/office/drawing/2014/main" id="{C60BC56A-F3E1-4BF8-9242-A230AB46D8FB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5" name="图形 4">
            <a:extLst>
              <a:ext uri="{FF2B5EF4-FFF2-40B4-BE49-F238E27FC236}">
                <a16:creationId xmlns:a16="http://schemas.microsoft.com/office/drawing/2014/main" id="{A29675DE-3342-482A-8B9F-EB9C0C16F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3050" y="1082353"/>
            <a:ext cx="9099349" cy="569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2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2962"/>
    </mc:Choice>
    <mc:Fallback xmlns="">
      <p:transition advTm="52962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A29F2185-4051-4A43-AB54-080D1FE62730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A0A100D-EA71-482C-9A8F-6AACE9EE0309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3009897-02E9-43F4-B187-9404285D317A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研究方法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9F59163-6B1D-473F-B6B9-3B6259B8C207}"/>
              </a:ext>
            </a:extLst>
          </p:cNvPr>
          <p:cNvGrpSpPr/>
          <p:nvPr/>
        </p:nvGrpSpPr>
        <p:grpSpPr>
          <a:xfrm>
            <a:off x="291561" y="705389"/>
            <a:ext cx="5958850" cy="581057"/>
            <a:chOff x="337175" y="1658838"/>
            <a:chExt cx="5958850" cy="581057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BE90C46-A18A-4E8F-A094-E3D53C736D58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数学模型的建立</a:t>
              </a:r>
            </a:p>
          </p:txBody>
        </p:sp>
        <p:sp>
          <p:nvSpPr>
            <p:cNvPr id="15" name="等腰三角形 14">
              <a:extLst>
                <a:ext uri="{FF2B5EF4-FFF2-40B4-BE49-F238E27FC236}">
                  <a16:creationId xmlns:a16="http://schemas.microsoft.com/office/drawing/2014/main" id="{74321412-4CC0-4127-B098-93C71443658E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F735B047-BD3C-4EB3-B743-053DFFEEAD7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/>
          <a:srcRect t="43396"/>
          <a:stretch/>
        </p:blipFill>
        <p:spPr>
          <a:xfrm>
            <a:off x="4814906" y="1793567"/>
            <a:ext cx="6411894" cy="460709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7F67B6D-D669-4868-B8FD-C8A2E9C4D4F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34430" y="1793567"/>
            <a:ext cx="4554666" cy="374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70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2962"/>
    </mc:Choice>
    <mc:Fallback xmlns="">
      <p:transition advTm="52962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A933523-0656-4213-B54D-62C3D52658B2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3" name="矩形: 圆顶角 2">
              <a:extLst>
                <a:ext uri="{FF2B5EF4-FFF2-40B4-BE49-F238E27FC236}">
                  <a16:creationId xmlns:a16="http://schemas.microsoft.com/office/drawing/2014/main" id="{DA106D52-AD6B-40F6-8AF3-7ACC2471678C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62AA49CF-7D56-4586-A73E-6A6929C20D89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相关论文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E9483EE4-43EF-48C6-B9DA-4F28B3C10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89" y="878681"/>
            <a:ext cx="8532014" cy="586691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0759858-956B-4616-BA43-9CA36B6FC8E5}"/>
              </a:ext>
            </a:extLst>
          </p:cNvPr>
          <p:cNvSpPr txBox="1"/>
          <p:nvPr/>
        </p:nvSpPr>
        <p:spPr>
          <a:xfrm>
            <a:off x="8773145" y="1835326"/>
            <a:ext cx="3230760" cy="4192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炼钢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连铸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热轧一体化生产线的合同计划层次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，建立一个能够同时平衡多个目标的优化模型。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主要目标：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热装比最大化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交货期惩罚最小化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组炉余材率最小化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34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A20CE58-2854-4B97-92F9-BBFD399F95B7}"/>
              </a:ext>
            </a:extLst>
          </p:cNvPr>
          <p:cNvSpPr txBox="1"/>
          <p:nvPr/>
        </p:nvSpPr>
        <p:spPr>
          <a:xfrm>
            <a:off x="121445" y="98495"/>
            <a:ext cx="588883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多目标建模</a:t>
            </a:r>
            <a:endParaRPr lang="en-US" altLang="zh-CN" b="1" dirty="0">
              <a:solidFill>
                <a:schemeClr val="bg1"/>
              </a:solidFill>
            </a:endParaRPr>
          </a:p>
          <a:p>
            <a:br>
              <a:rPr lang="zh-CN" altLang="en-US" dirty="0">
                <a:solidFill>
                  <a:schemeClr val="bg1"/>
                </a:solidFill>
              </a:rPr>
            </a:br>
            <a:r>
              <a:rPr lang="zh-CN" altLang="en-US" dirty="0">
                <a:solidFill>
                  <a:schemeClr val="bg1"/>
                </a:solidFill>
              </a:rPr>
              <a:t>作者把该问题抽象为一个</a:t>
            </a:r>
            <a:r>
              <a:rPr lang="zh-CN" altLang="en-US" b="1" dirty="0">
                <a:solidFill>
                  <a:schemeClr val="bg1"/>
                </a:solidFill>
              </a:rPr>
              <a:t>多目标优化问题</a:t>
            </a:r>
            <a:endParaRPr lang="en-US" altLang="zh-CN" b="1" dirty="0">
              <a:solidFill>
                <a:schemeClr val="bg1"/>
              </a:solidFill>
            </a:endParaRP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10C1449-4653-43DE-9835-BFAE2335673B}"/>
              </a:ext>
            </a:extLst>
          </p:cNvPr>
          <p:cNvSpPr txBox="1"/>
          <p:nvPr/>
        </p:nvSpPr>
        <p:spPr>
          <a:xfrm>
            <a:off x="6815138" y="1668362"/>
            <a:ext cx="493752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目标函数：热装比、交货期、余材率</a:t>
            </a:r>
            <a:endParaRPr lang="en-US" altLang="zh-CN" sz="2000" dirty="0">
              <a:solidFill>
                <a:schemeClr val="bg1"/>
              </a:solidFill>
            </a:endParaRPr>
          </a:p>
          <a:p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考虑约束：产能约束、工艺顺序约束、批次匹配约束、时间衔接、库存容量约束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9F6B487-8E6D-4271-8AB5-9D902484C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187" y="4310954"/>
            <a:ext cx="5872790" cy="54753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C9E76F6-DF6C-49AC-858F-34A7A585B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003" y="1852857"/>
            <a:ext cx="2546747" cy="163136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37F361E-CDEE-46DD-996F-F221FBED17AC}"/>
              </a:ext>
            </a:extLst>
          </p:cNvPr>
          <p:cNvSpPr txBox="1"/>
          <p:nvPr/>
        </p:nvSpPr>
        <p:spPr>
          <a:xfrm>
            <a:off x="121444" y="3049085"/>
            <a:ext cx="73080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算法设计</a:t>
            </a:r>
            <a:endParaRPr lang="en-US" altLang="zh-CN" b="1" dirty="0">
              <a:solidFill>
                <a:schemeClr val="bg1"/>
              </a:solidFill>
            </a:endParaRP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zh-CN" altLang="en-US" dirty="0">
                <a:solidFill>
                  <a:schemeClr val="bg1"/>
                </a:solidFill>
              </a:rPr>
              <a:t>双层染色体遗传算法求解（转化为单目标优化）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CBBE30E-DFF8-415D-A8D4-682866116259}"/>
              </a:ext>
            </a:extLst>
          </p:cNvPr>
          <p:cNvSpPr txBox="1"/>
          <p:nvPr/>
        </p:nvSpPr>
        <p:spPr>
          <a:xfrm>
            <a:off x="121444" y="4814529"/>
            <a:ext cx="66365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2.  NSGA-II</a:t>
            </a:r>
            <a:r>
              <a:rPr lang="zh-CN" altLang="en-US" dirty="0">
                <a:solidFill>
                  <a:schemeClr val="bg1"/>
                </a:solidFill>
              </a:rPr>
              <a:t>算法求解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A9B2B48-BA51-48D8-A2DD-CE85C8CE8634}"/>
              </a:ext>
            </a:extLst>
          </p:cNvPr>
          <p:cNvSpPr txBox="1"/>
          <p:nvPr/>
        </p:nvSpPr>
        <p:spPr>
          <a:xfrm>
            <a:off x="121444" y="5423607"/>
            <a:ext cx="114514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获得多个可选的合同计划，得到每个订单的每个工序的生产开始和结束时间</a:t>
            </a:r>
          </a:p>
        </p:txBody>
      </p:sp>
    </p:spTree>
    <p:extLst>
      <p:ext uri="{BB962C8B-B14F-4D97-AF65-F5344CB8AC3E}">
        <p14:creationId xmlns:p14="http://schemas.microsoft.com/office/powerpoint/2010/main" val="233633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6EC3B9F-98A7-4F51-863B-FADB22136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95" y="1042894"/>
            <a:ext cx="8093869" cy="560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4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DB287AC-04DE-454A-8755-A300B7F254AE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3" name="矩形: 圆顶角 2">
              <a:extLst>
                <a:ext uri="{FF2B5EF4-FFF2-40B4-BE49-F238E27FC236}">
                  <a16:creationId xmlns:a16="http://schemas.microsoft.com/office/drawing/2014/main" id="{5236A43F-1164-4D71-BEBA-FAABBBEE9D58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F277128-AE2A-445E-85BC-CE325DF99934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问题迁移</a:t>
              </a:r>
            </a:p>
          </p:txBody>
        </p:sp>
      </p:grpSp>
      <p:pic>
        <p:nvPicPr>
          <p:cNvPr id="1025" name="Picture 1">
            <a:extLst>
              <a:ext uri="{FF2B5EF4-FFF2-40B4-BE49-F238E27FC236}">
                <a16:creationId xmlns:a16="http://schemas.microsoft.com/office/drawing/2014/main" id="{9664411D-3FF9-40CC-A18C-96542EA07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884" y="1393032"/>
            <a:ext cx="8726123" cy="136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69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F3F2518-D613-460B-B493-46F8CECEB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4" y="50006"/>
            <a:ext cx="4892126" cy="44505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729AF07-4D20-4897-A91F-CF2609FBE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74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2F2FF55-78E6-4B19-A40B-E637360475D8}"/>
              </a:ext>
            </a:extLst>
          </p:cNvPr>
          <p:cNvSpPr txBox="1"/>
          <p:nvPr/>
        </p:nvSpPr>
        <p:spPr>
          <a:xfrm>
            <a:off x="205382" y="397818"/>
            <a:ext cx="16948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算法设计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AEF125-4BBB-42BD-990A-C53E24D397CC}"/>
              </a:ext>
            </a:extLst>
          </p:cNvPr>
          <p:cNvSpPr txBox="1"/>
          <p:nvPr/>
        </p:nvSpPr>
        <p:spPr>
          <a:xfrm>
            <a:off x="650675" y="973976"/>
            <a:ext cx="69359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合同：</a:t>
            </a:r>
            <a:r>
              <a:rPr lang="en-US" altLang="zh-CN" dirty="0">
                <a:solidFill>
                  <a:schemeClr val="bg1"/>
                </a:solidFill>
              </a:rPr>
              <a:t>I</a:t>
            </a:r>
            <a:r>
              <a:rPr lang="zh-CN" altLang="en-US" dirty="0">
                <a:solidFill>
                  <a:schemeClr val="bg1"/>
                </a:solidFill>
              </a:rPr>
              <a:t>，工序：</a:t>
            </a:r>
            <a:r>
              <a:rPr lang="en-US" altLang="zh-CN" dirty="0">
                <a:solidFill>
                  <a:schemeClr val="bg1"/>
                </a:solidFill>
              </a:rPr>
              <a:t>J</a:t>
            </a:r>
            <a:r>
              <a:rPr lang="zh-CN" altLang="en-US" dirty="0">
                <a:solidFill>
                  <a:schemeClr val="bg1"/>
                </a:solidFill>
              </a:rPr>
              <a:t>，机组：</a:t>
            </a:r>
            <a:r>
              <a:rPr lang="en-US" altLang="zh-CN" dirty="0">
                <a:solidFill>
                  <a:schemeClr val="bg1"/>
                </a:solidFill>
              </a:rPr>
              <a:t>K</a:t>
            </a:r>
          </a:p>
          <a:p>
            <a:r>
              <a:rPr lang="en-US" altLang="zh-CN" dirty="0">
                <a:solidFill>
                  <a:schemeClr val="bg1"/>
                </a:solidFill>
                <a:effectLst/>
              </a:rPr>
              <a:t>HR(2</a:t>
            </a:r>
            <a:r>
              <a:rPr lang="zh-CN" altLang="en-US" dirty="0">
                <a:solidFill>
                  <a:schemeClr val="bg1"/>
                </a:solidFill>
                <a:effectLst/>
              </a:rPr>
              <a:t>个机组</a:t>
            </a:r>
            <a:r>
              <a:rPr lang="en-US" altLang="zh-CN" dirty="0">
                <a:solidFill>
                  <a:schemeClr val="bg1"/>
                </a:solidFill>
                <a:effectLst/>
              </a:rPr>
              <a:t>) -&gt; AR(2</a:t>
            </a:r>
            <a:r>
              <a:rPr lang="zh-CN" altLang="en-US" dirty="0">
                <a:solidFill>
                  <a:schemeClr val="bg1"/>
                </a:solidFill>
                <a:effectLst/>
              </a:rPr>
              <a:t>个机组</a:t>
            </a:r>
            <a:r>
              <a:rPr lang="en-US" altLang="zh-CN" dirty="0">
                <a:solidFill>
                  <a:schemeClr val="bg1"/>
                </a:solidFill>
                <a:effectLst/>
              </a:rPr>
              <a:t>) --&gt; CA(3</a:t>
            </a:r>
            <a:r>
              <a:rPr lang="zh-CN" altLang="en-US" dirty="0">
                <a:solidFill>
                  <a:schemeClr val="bg1"/>
                </a:solidFill>
                <a:effectLst/>
              </a:rPr>
              <a:t>个机组</a:t>
            </a:r>
            <a:r>
              <a:rPr lang="en-US" altLang="zh-CN" dirty="0">
                <a:solidFill>
                  <a:schemeClr val="bg1"/>
                </a:solidFill>
                <a:effectLst/>
              </a:rPr>
              <a:t>)</a:t>
            </a: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9223045-A449-46DE-9024-37023D1D84EE}"/>
              </a:ext>
            </a:extLst>
          </p:cNvPr>
          <p:cNvSpPr txBox="1"/>
          <p:nvPr/>
        </p:nvSpPr>
        <p:spPr>
          <a:xfrm>
            <a:off x="707825" y="2010193"/>
            <a:ext cx="843617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染色体设计：</a:t>
            </a:r>
            <a:endParaRPr lang="en-US" altLang="zh-CN" dirty="0">
              <a:solidFill>
                <a:schemeClr val="bg1"/>
              </a:solidFill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bg1"/>
                </a:solidFill>
              </a:rPr>
              <a:t>{</a:t>
            </a:r>
            <a:r>
              <a:rPr lang="en-US" altLang="zh-CN" dirty="0">
                <a:solidFill>
                  <a:schemeClr val="bg1"/>
                </a:solidFill>
                <a:effectLst/>
              </a:rPr>
              <a:t>HR</a:t>
            </a:r>
            <a:r>
              <a:rPr lang="zh-CN" altLang="en-US" dirty="0">
                <a:solidFill>
                  <a:schemeClr val="bg1"/>
                </a:solidFill>
                <a:effectLst/>
              </a:rPr>
              <a:t>合同生产顺序、</a:t>
            </a:r>
            <a:r>
              <a:rPr lang="en-US" altLang="zh-CN" dirty="0">
                <a:solidFill>
                  <a:schemeClr val="bg1"/>
                </a:solidFill>
                <a:effectLst/>
              </a:rPr>
              <a:t>AR</a:t>
            </a:r>
            <a:r>
              <a:rPr lang="zh-CN" altLang="en-US" dirty="0">
                <a:solidFill>
                  <a:schemeClr val="bg1"/>
                </a:solidFill>
                <a:effectLst/>
              </a:rPr>
              <a:t>合同生产顺序、</a:t>
            </a:r>
            <a:r>
              <a:rPr lang="en-US" altLang="zh-CN" dirty="0">
                <a:solidFill>
                  <a:schemeClr val="bg1"/>
                </a:solidFill>
                <a:effectLst/>
              </a:rPr>
              <a:t>CA</a:t>
            </a:r>
            <a:r>
              <a:rPr lang="zh-CN" altLang="en-US" dirty="0">
                <a:solidFill>
                  <a:schemeClr val="bg1"/>
                </a:solidFill>
                <a:effectLst/>
              </a:rPr>
              <a:t>合同生产顺序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bg1"/>
                </a:solidFill>
                <a:effectLst/>
              </a:rPr>
              <a:t>HR</a:t>
            </a:r>
            <a:r>
              <a:rPr lang="zh-CN" altLang="en-US" dirty="0">
                <a:solidFill>
                  <a:schemeClr val="bg1"/>
                </a:solidFill>
                <a:effectLst/>
              </a:rPr>
              <a:t>合同机组分配、</a:t>
            </a:r>
            <a:r>
              <a:rPr lang="en-US" altLang="zh-CN" dirty="0">
                <a:solidFill>
                  <a:schemeClr val="bg1"/>
                </a:solidFill>
                <a:effectLst/>
              </a:rPr>
              <a:t>AR</a:t>
            </a:r>
            <a:r>
              <a:rPr lang="zh-CN" altLang="en-US" dirty="0">
                <a:solidFill>
                  <a:schemeClr val="bg1"/>
                </a:solidFill>
                <a:effectLst/>
              </a:rPr>
              <a:t>合同机组分配、</a:t>
            </a:r>
            <a:r>
              <a:rPr lang="en-US" altLang="zh-CN" dirty="0">
                <a:solidFill>
                  <a:schemeClr val="bg1"/>
                </a:solidFill>
                <a:effectLst/>
              </a:rPr>
              <a:t>CA</a:t>
            </a:r>
            <a:r>
              <a:rPr lang="zh-CN" altLang="en-US" dirty="0">
                <a:solidFill>
                  <a:schemeClr val="bg1"/>
                </a:solidFill>
                <a:effectLst/>
              </a:rPr>
              <a:t>合同机组分配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}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个体可能性：</a:t>
            </a:r>
            <a:r>
              <a:rPr lang="en-US" altLang="zh-CN" dirty="0">
                <a:solidFill>
                  <a:schemeClr val="bg1"/>
                </a:solidFill>
              </a:rPr>
              <a:t>(|I|!)^3 * 12^|I|</a:t>
            </a:r>
            <a:r>
              <a:rPr lang="zh-CN" altLang="en-US" dirty="0">
                <a:solidFill>
                  <a:schemeClr val="bg1"/>
                </a:solidFill>
              </a:rPr>
              <a:t>，会组合爆炸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B458C57-6346-42B1-834C-4AF16AC5B462}"/>
              </a:ext>
            </a:extLst>
          </p:cNvPr>
          <p:cNvSpPr txBox="1"/>
          <p:nvPr/>
        </p:nvSpPr>
        <p:spPr>
          <a:xfrm>
            <a:off x="650675" y="4107567"/>
            <a:ext cx="1154132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染色体设计：</a:t>
            </a:r>
            <a:endParaRPr lang="en-US" altLang="zh-CN" dirty="0">
              <a:solidFill>
                <a:schemeClr val="bg1"/>
              </a:solidFill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</a:rPr>
              <a:t>合同的生产优先级：</a:t>
            </a:r>
            <a:r>
              <a:rPr lang="en-US" altLang="zh-CN" dirty="0">
                <a:solidFill>
                  <a:schemeClr val="bg1"/>
                </a:solidFill>
              </a:rPr>
              <a:t>[1,2,…,|I|]</a:t>
            </a:r>
            <a:r>
              <a:rPr lang="zh-CN" altLang="en-US" dirty="0">
                <a:solidFill>
                  <a:schemeClr val="bg1"/>
                </a:solidFill>
              </a:rPr>
              <a:t>，个体可能性：</a:t>
            </a:r>
            <a:r>
              <a:rPr lang="en-US" altLang="zh-CN" dirty="0">
                <a:solidFill>
                  <a:schemeClr val="bg1"/>
                </a:solidFill>
              </a:rPr>
              <a:t>|I|!</a:t>
            </a:r>
            <a:r>
              <a:rPr lang="zh-CN" altLang="en-US" dirty="0">
                <a:solidFill>
                  <a:schemeClr val="bg1"/>
                </a:solidFill>
              </a:rPr>
              <a:t>，机组分配采用启发式方法确定</a:t>
            </a:r>
            <a:endParaRPr lang="en-US" altLang="zh-CN" dirty="0">
              <a:solidFill>
                <a:schemeClr val="bg1"/>
              </a:solidFill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按需调度：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b="0" i="0" dirty="0">
                <a:solidFill>
                  <a:schemeClr val="bg1"/>
                </a:solidFill>
                <a:effectLst/>
                <a:latin typeface="Inter"/>
              </a:rPr>
              <a:t>从最下游的产线（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Inter"/>
              </a:rPr>
              <a:t>CA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Inter"/>
              </a:rPr>
              <a:t>）开始逆向规划，确定其最晚的合理开始时间，然后向前追溯到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Inter"/>
              </a:rPr>
              <a:t>AR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Inter"/>
              </a:rPr>
              <a:t>和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Inter"/>
              </a:rPr>
              <a:t>HR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Inter"/>
              </a:rPr>
              <a:t>，确保上游产线生产的物料能在下游需要时“及时”到达</a:t>
            </a:r>
            <a:endParaRPr lang="en-US" altLang="zh-CN" dirty="0">
              <a:solidFill>
                <a:schemeClr val="bg1"/>
              </a:solidFill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65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B424953-6F3D-4089-B865-BD0C869D6D05}"/>
              </a:ext>
            </a:extLst>
          </p:cNvPr>
          <p:cNvSpPr txBox="1"/>
          <p:nvPr/>
        </p:nvSpPr>
        <p:spPr>
          <a:xfrm>
            <a:off x="205382" y="397818"/>
            <a:ext cx="16948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算法设计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D8944-4C63-4887-A9AA-5DF12E9A8BEA}"/>
              </a:ext>
            </a:extLst>
          </p:cNvPr>
          <p:cNvSpPr txBox="1"/>
          <p:nvPr/>
        </p:nvSpPr>
        <p:spPr>
          <a:xfrm>
            <a:off x="750685" y="1100287"/>
            <a:ext cx="1097935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初始化个体：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zh-CN" altLang="en-US" dirty="0">
                <a:solidFill>
                  <a:schemeClr val="bg1"/>
                </a:solidFill>
              </a:rPr>
              <a:t>交期早的合同优先级高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zh-CN" altLang="en-US" dirty="0">
                <a:solidFill>
                  <a:schemeClr val="bg1"/>
                </a:solidFill>
              </a:rPr>
              <a:t>交期晚的合同优先级高</a:t>
            </a:r>
            <a:endParaRPr lang="en-US" altLang="zh-CN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342900" indent="-342900">
              <a:buFontTx/>
              <a:buChar char="-"/>
            </a:pPr>
            <a:r>
              <a:rPr lang="zh-CN" altLang="en-US" dirty="0">
                <a:solidFill>
                  <a:schemeClr val="bg1"/>
                </a:solidFill>
              </a:rPr>
              <a:t>先来的合同优先级高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36A40E-18C0-4164-80EA-682C5706DD64}"/>
              </a:ext>
            </a:extLst>
          </p:cNvPr>
          <p:cNvSpPr txBox="1"/>
          <p:nvPr/>
        </p:nvSpPr>
        <p:spPr>
          <a:xfrm>
            <a:off x="829265" y="3758445"/>
            <a:ext cx="109793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编码：生成一个长度为</a:t>
            </a:r>
            <a:r>
              <a:rPr lang="en-US" altLang="zh-CN" dirty="0">
                <a:solidFill>
                  <a:schemeClr val="bg1"/>
                </a:solidFill>
              </a:rPr>
              <a:t>|I|</a:t>
            </a:r>
            <a:r>
              <a:rPr lang="zh-CN" altLang="en-US" dirty="0">
                <a:solidFill>
                  <a:schemeClr val="bg1"/>
                </a:solidFill>
              </a:rPr>
              <a:t>的一维向量，元素大小在</a:t>
            </a:r>
            <a:r>
              <a:rPr lang="en-US" altLang="zh-CN" dirty="0">
                <a:solidFill>
                  <a:schemeClr val="bg1"/>
                </a:solidFill>
              </a:rPr>
              <a:t>[1, |I|]</a:t>
            </a:r>
            <a:r>
              <a:rPr lang="zh-CN" altLang="en-US" dirty="0">
                <a:solidFill>
                  <a:schemeClr val="bg1"/>
                </a:solidFill>
              </a:rPr>
              <a:t>之间，表示优先级关系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解码：按需调度，拿到调度结果后分别计算拖期大小以及生产成本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71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A29F2185-4051-4A43-AB54-080D1FE62730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A0A100D-EA71-482C-9A8F-6AACE9EE0309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3009897-02E9-43F4-B187-9404285D317A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选题背景及意义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ADFB6F6-9CF0-4F2B-A9C5-12F3DD03BD74}"/>
              </a:ext>
            </a:extLst>
          </p:cNvPr>
          <p:cNvGrpSpPr/>
          <p:nvPr/>
        </p:nvGrpSpPr>
        <p:grpSpPr>
          <a:xfrm>
            <a:off x="291561" y="674846"/>
            <a:ext cx="5958850" cy="581057"/>
            <a:chOff x="337175" y="1658838"/>
            <a:chExt cx="5958850" cy="581057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E00EDD3-ED02-4076-8BA1-5655D191A183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一体化生产</a:t>
              </a:r>
            </a:p>
          </p:txBody>
        </p:sp>
        <p:sp>
          <p:nvSpPr>
            <p:cNvPr id="55" name="等腰三角形 54">
              <a:extLst>
                <a:ext uri="{FF2B5EF4-FFF2-40B4-BE49-F238E27FC236}">
                  <a16:creationId xmlns:a16="http://schemas.microsoft.com/office/drawing/2014/main" id="{C60BC56A-F3E1-4BF8-9242-A230AB46D8FB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8782532-6EEB-4BC3-8B13-6B6E74E545A9}"/>
              </a:ext>
            </a:extLst>
          </p:cNvPr>
          <p:cNvSpPr txBox="1"/>
          <p:nvPr/>
        </p:nvSpPr>
        <p:spPr>
          <a:xfrm>
            <a:off x="252411" y="1373166"/>
            <a:ext cx="11687175" cy="22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热轧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酸轧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连退一体化生产问题作为钢铁一体化生产中的部分环节，其调度优化的核心是：如何协调安排各个工序的生产计划。在同时满足各个工序内的约束条件下，如何保证前后工序在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物流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上的密切衔接从而实现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交货周期最短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在制品库存最少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能耗最低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等优化目标 。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71476F9-63C5-460E-896B-95DC5B8866F7}"/>
              </a:ext>
            </a:extLst>
          </p:cNvPr>
          <p:cNvGrpSpPr/>
          <p:nvPr/>
        </p:nvGrpSpPr>
        <p:grpSpPr>
          <a:xfrm>
            <a:off x="770947" y="4145057"/>
            <a:ext cx="10350694" cy="1714611"/>
            <a:chOff x="693730" y="4356004"/>
            <a:chExt cx="10350694" cy="1714611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4C9BA8A7-7079-408A-A533-37DA40056870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337"/>
            <a:stretch/>
          </p:blipFill>
          <p:spPr bwMode="auto">
            <a:xfrm>
              <a:off x="1147576" y="4356004"/>
              <a:ext cx="9896848" cy="1151828"/>
            </a:xfrm>
            <a:prstGeom prst="rect">
              <a:avLst/>
            </a:prstGeom>
            <a:noFill/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5CA04C2-C745-4571-8C1A-7CA6AFA10E66}"/>
                </a:ext>
              </a:extLst>
            </p:cNvPr>
            <p:cNvSpPr txBox="1"/>
            <p:nvPr/>
          </p:nvSpPr>
          <p:spPr>
            <a:xfrm>
              <a:off x="693730" y="5507832"/>
              <a:ext cx="1349384" cy="5627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457200">
                <a:lnSpc>
                  <a:spcPct val="200000"/>
                </a:lnSpc>
              </a:pP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炼钢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723EA66-74BC-424E-A714-7B64F2C51959}"/>
                </a:ext>
              </a:extLst>
            </p:cNvPr>
            <p:cNvSpPr txBox="1"/>
            <p:nvPr/>
          </p:nvSpPr>
          <p:spPr>
            <a:xfrm>
              <a:off x="2667728" y="5503070"/>
              <a:ext cx="1349384" cy="5627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457200">
                <a:lnSpc>
                  <a:spcPct val="200000"/>
                </a:lnSpc>
              </a:pP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连铸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28B0169-4BE2-4C75-9CDD-6182E8A84E95}"/>
                </a:ext>
              </a:extLst>
            </p:cNvPr>
            <p:cNvSpPr txBox="1"/>
            <p:nvPr/>
          </p:nvSpPr>
          <p:spPr>
            <a:xfrm>
              <a:off x="4862572" y="5507832"/>
              <a:ext cx="1349384" cy="5627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457200">
                <a:lnSpc>
                  <a:spcPct val="200000"/>
                </a:lnSpc>
              </a:pP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热轧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BCEA2A8D-A028-45DE-884D-32F0990EC276}"/>
                </a:ext>
              </a:extLst>
            </p:cNvPr>
            <p:cNvSpPr txBox="1"/>
            <p:nvPr/>
          </p:nvSpPr>
          <p:spPr>
            <a:xfrm>
              <a:off x="7207771" y="5507832"/>
              <a:ext cx="1349384" cy="5627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457200">
                <a:lnSpc>
                  <a:spcPct val="200000"/>
                </a:lnSpc>
              </a:pP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酸轧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5051765-713D-49B2-A6E0-CD1E50804988}"/>
                </a:ext>
              </a:extLst>
            </p:cNvPr>
            <p:cNvSpPr txBox="1"/>
            <p:nvPr/>
          </p:nvSpPr>
          <p:spPr>
            <a:xfrm>
              <a:off x="9584258" y="5507832"/>
              <a:ext cx="1349384" cy="5627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457200">
                <a:lnSpc>
                  <a:spcPct val="200000"/>
                </a:lnSpc>
              </a:pP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连退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9ADE9210-6A6B-4C16-8D9E-F660E59D8FB9}"/>
              </a:ext>
            </a:extLst>
          </p:cNvPr>
          <p:cNvSpPr/>
          <p:nvPr/>
        </p:nvSpPr>
        <p:spPr>
          <a:xfrm>
            <a:off x="5093494" y="3866240"/>
            <a:ext cx="6272212" cy="2178843"/>
          </a:xfrm>
          <a:prstGeom prst="roundRect">
            <a:avLst/>
          </a:prstGeom>
          <a:noFill/>
          <a:ln w="19050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00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2962"/>
    </mc:Choice>
    <mc:Fallback xmlns="">
      <p:transition advTm="52962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748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5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DACF17A-70B8-4642-B620-C35A145F5630}"/>
              </a:ext>
            </a:extLst>
          </p:cNvPr>
          <p:cNvSpPr txBox="1"/>
          <p:nvPr/>
        </p:nvSpPr>
        <p:spPr>
          <a:xfrm>
            <a:off x="1415497" y="1655372"/>
            <a:ext cx="4286917" cy="1137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kumimoji="1" lang="zh-CN" altLang="en-US" sz="4000" b="1" dirty="0">
                <a:solidFill>
                  <a:srgbClr val="2B458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kumimoji="1" lang="en-US" altLang="zh-CN" sz="4000" b="1" dirty="0">
              <a:solidFill>
                <a:srgbClr val="2B458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752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471"/>
    </mc:Choice>
    <mc:Fallback xmlns="">
      <p:transition advTm="24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A29F2185-4051-4A43-AB54-080D1FE62730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A0A100D-EA71-482C-9A8F-6AACE9EE0309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3009897-02E9-43F4-B187-9404285D317A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研究内容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ADFB6F6-9CF0-4F2B-A9C5-12F3DD03BD74}"/>
              </a:ext>
            </a:extLst>
          </p:cNvPr>
          <p:cNvGrpSpPr/>
          <p:nvPr/>
        </p:nvGrpSpPr>
        <p:grpSpPr>
          <a:xfrm>
            <a:off x="291561" y="674846"/>
            <a:ext cx="5958850" cy="581057"/>
            <a:chOff x="337175" y="1658838"/>
            <a:chExt cx="5958850" cy="581057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E00EDD3-ED02-4076-8BA1-5655D191A183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研究对象</a:t>
              </a:r>
            </a:p>
          </p:txBody>
        </p:sp>
        <p:sp>
          <p:nvSpPr>
            <p:cNvPr id="55" name="等腰三角形 54">
              <a:extLst>
                <a:ext uri="{FF2B5EF4-FFF2-40B4-BE49-F238E27FC236}">
                  <a16:creationId xmlns:a16="http://schemas.microsoft.com/office/drawing/2014/main" id="{C60BC56A-F3E1-4BF8-9242-A230AB46D8FB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E322DD4A-B135-4936-A29A-CE1A4679FFCD}"/>
              </a:ext>
            </a:extLst>
          </p:cNvPr>
          <p:cNvSpPr txBox="1"/>
          <p:nvPr/>
        </p:nvSpPr>
        <p:spPr>
          <a:xfrm>
            <a:off x="252411" y="1361836"/>
            <a:ext cx="11687175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以某钢厂中的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热轧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酸轧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连退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三道工序为研究对象，完成一体化合同计划的编制</a:t>
            </a:r>
          </a:p>
        </p:txBody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8155ECF3-E4E4-4594-8857-FCD470AE2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0211" y="2181587"/>
            <a:ext cx="10491578" cy="368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98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2962"/>
    </mc:Choice>
    <mc:Fallback xmlns="">
      <p:transition advTm="5296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A29F2185-4051-4A43-AB54-080D1FE62730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A0A100D-EA71-482C-9A8F-6AACE9EE0309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3009897-02E9-43F4-B187-9404285D317A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研究内容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49EE00A-F4FD-41DC-B71D-FB30DD794F93}"/>
              </a:ext>
            </a:extLst>
          </p:cNvPr>
          <p:cNvGrpSpPr/>
          <p:nvPr/>
        </p:nvGrpSpPr>
        <p:grpSpPr>
          <a:xfrm>
            <a:off x="322389" y="754297"/>
            <a:ext cx="5958850" cy="581057"/>
            <a:chOff x="337175" y="1658838"/>
            <a:chExt cx="5958850" cy="581057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DEEDC19-9BE6-47AC-AF43-C76DFB0E91B6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问题约束</a:t>
              </a:r>
            </a:p>
          </p:txBody>
        </p:sp>
        <p:sp>
          <p:nvSpPr>
            <p:cNvPr id="15" name="等腰三角形 14">
              <a:extLst>
                <a:ext uri="{FF2B5EF4-FFF2-40B4-BE49-F238E27FC236}">
                  <a16:creationId xmlns:a16="http://schemas.microsoft.com/office/drawing/2014/main" id="{97D5C0C3-887D-49B3-92C5-8629BC19D918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C0717BD-9525-4AFE-9BC4-EB50BF9B324F}"/>
              </a:ext>
            </a:extLst>
          </p:cNvPr>
          <p:cNvGrpSpPr/>
          <p:nvPr/>
        </p:nvGrpSpPr>
        <p:grpSpPr>
          <a:xfrm>
            <a:off x="322389" y="4649404"/>
            <a:ext cx="5958850" cy="581057"/>
            <a:chOff x="337175" y="1658838"/>
            <a:chExt cx="5958850" cy="581057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084298E-D642-4EAF-92E4-7062E588F739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优化目标</a:t>
              </a: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923F9B0-7602-469B-AA15-EB96996C79E8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6BB6D2E2-AA84-47D7-863A-F47BCC0398AE}"/>
              </a:ext>
            </a:extLst>
          </p:cNvPr>
          <p:cNvSpPr txBox="1"/>
          <p:nvPr/>
        </p:nvSpPr>
        <p:spPr>
          <a:xfrm>
            <a:off x="322389" y="5347724"/>
            <a:ext cx="11680904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提高合同兑现率、降低生产成本、降低在制品库存率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DC762819-E016-4915-A5FD-D106A614C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353" y="467641"/>
            <a:ext cx="10181771" cy="45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6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2962"/>
    </mc:Choice>
    <mc:Fallback xmlns="">
      <p:transition advTm="5296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BA7FEE78-0C4F-4137-A0A6-E53DDE7B2443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5" name="矩形: 圆顶角 4">
              <a:extLst>
                <a:ext uri="{FF2B5EF4-FFF2-40B4-BE49-F238E27FC236}">
                  <a16:creationId xmlns:a16="http://schemas.microsoft.com/office/drawing/2014/main" id="{9334B6CD-1F38-46B5-99A0-FBCB6107EAF5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32D35B4-53A9-491E-B4E2-FA8D8A68FDC0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研究内容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F8EDDD15-ECE0-4B02-A012-98A6A6AB09CC}"/>
              </a:ext>
            </a:extLst>
          </p:cNvPr>
          <p:cNvGrpSpPr/>
          <p:nvPr/>
        </p:nvGrpSpPr>
        <p:grpSpPr>
          <a:xfrm>
            <a:off x="322389" y="754297"/>
            <a:ext cx="5958850" cy="581057"/>
            <a:chOff x="337175" y="1658838"/>
            <a:chExt cx="5958850" cy="58105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DAB478E-552B-4816-85CD-C158E56F9DEE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数学模型</a:t>
              </a:r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0646DEA7-A0BF-400A-B3E8-745AFC3A8802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表格 6">
                <a:extLst>
                  <a:ext uri="{FF2B5EF4-FFF2-40B4-BE49-F238E27FC236}">
                    <a16:creationId xmlns:a16="http://schemas.microsoft.com/office/drawing/2014/main" id="{CCE2495B-5E45-4575-A2F8-0D8395F5FE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7267842"/>
                  </p:ext>
                </p:extLst>
              </p:nvPr>
            </p:nvGraphicFramePr>
            <p:xfrm>
              <a:off x="902162" y="1337401"/>
              <a:ext cx="4825094" cy="30582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52764">
                      <a:extLst>
                        <a:ext uri="{9D8B030D-6E8A-4147-A177-3AD203B41FA5}">
                          <a16:colId xmlns:a16="http://schemas.microsoft.com/office/drawing/2014/main" val="4092093554"/>
                        </a:ext>
                      </a:extLst>
                    </a:gridCol>
                    <a:gridCol w="3872330">
                      <a:extLst>
                        <a:ext uri="{9D8B030D-6E8A-4147-A177-3AD203B41FA5}">
                          <a16:colId xmlns:a16="http://schemas.microsoft.com/office/drawing/2014/main" val="3980106690"/>
                        </a:ext>
                      </a:extLst>
                    </a:gridCol>
                  </a:tblGrid>
                  <a:tr h="331898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参数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描述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5524195"/>
                      </a:ext>
                    </a:extLst>
                  </a:tr>
                  <a:tr h="3318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sz="1400" i="1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合同集合，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={1,2,…|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|}</m:t>
                              </m:r>
                            </m:oMath>
                          </a14:m>
                          <a:endParaRPr lang="zh-CN" alt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2446039"/>
                      </a:ext>
                    </a:extLst>
                  </a:tr>
                  <a:tr h="3318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工序集合，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={1,2,…|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|}</m:t>
                              </m:r>
                            </m:oMath>
                          </a14:m>
                          <a:endParaRPr lang="zh-CN" alt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9020432"/>
                      </a:ext>
                    </a:extLst>
                  </a:tr>
                  <a:tr h="3318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机器集合，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={1,2,…|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|}</m:t>
                              </m:r>
                            </m:oMath>
                          </a14:m>
                          <a:endParaRPr lang="zh-CN" alt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5350261"/>
                      </a:ext>
                    </a:extLst>
                  </a:tr>
                  <a:tr h="3318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时间集合，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={1,2,…|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|}</m:t>
                              </m:r>
                            </m:oMath>
                          </a14:m>
                          <a:endParaRPr lang="zh-CN" alt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3822143"/>
                      </a:ext>
                    </a:extLst>
                  </a:tr>
                  <a:tr h="35195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工序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zh-CN" altLang="en-US" sz="1400" dirty="0"/>
                            <a:t> 上的机器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sz="1400" i="1" dirty="0" smtClean="0">
                                  <a:latin typeface="Cambria Math" panose="02040503050406030204" pitchFamily="18" charset="0"/>
                                </a:rPr>
                                <m:t>的</m:t>
                              </m:r>
                            </m:oMath>
                          </a14:m>
                          <a:r>
                            <a:rPr lang="zh-CN" altLang="en-US" sz="1400" dirty="0"/>
                            <a:t>处理速率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6466448"/>
                      </a:ext>
                    </a:extLst>
                  </a:tr>
                  <a:tr h="35195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工序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zh-CN" altLang="en-US" sz="1400" dirty="0"/>
                            <a:t> 到工序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+1 </m:t>
                              </m:r>
                              <m:r>
                                <a:rPr lang="zh-CN" altLang="en-US" sz="1400" b="0" i="1" dirty="0" smtClean="0">
                                  <a:latin typeface="Cambria Math" panose="02040503050406030204" pitchFamily="18" charset="0"/>
                                </a:rPr>
                                <m:t>的</m:t>
                              </m:r>
                            </m:oMath>
                          </a14:m>
                          <a:r>
                            <a:rPr lang="zh-CN" altLang="en-US" sz="1400" dirty="0"/>
                            <a:t>运输时间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1761352"/>
                      </a:ext>
                    </a:extLst>
                  </a:tr>
                  <a:tr h="3318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i="0" dirty="0">
                              <a:latin typeface="+mn-lt"/>
                            </a:rPr>
                            <a:t>合同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zh-CN" altLang="en-US" sz="1400" dirty="0"/>
                            <a:t> 的交货期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6476583"/>
                      </a:ext>
                    </a:extLst>
                  </a:tr>
                  <a:tr h="3629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cost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合同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zh-CN" altLang="en-US" sz="1400" dirty="0"/>
                            <a:t> 和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zh-CN" altLang="en-US" sz="1400" dirty="0"/>
                            <a:t> 在工序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zh-CN" altLang="en-US" sz="1400" i="0" dirty="0"/>
                            <a:t>上邻接生产时的生产成本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917291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表格 6">
                <a:extLst>
                  <a:ext uri="{FF2B5EF4-FFF2-40B4-BE49-F238E27FC236}">
                    <a16:creationId xmlns:a16="http://schemas.microsoft.com/office/drawing/2014/main" id="{CCE2495B-5E45-4575-A2F8-0D8395F5FE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7267842"/>
                  </p:ext>
                </p:extLst>
              </p:nvPr>
            </p:nvGraphicFramePr>
            <p:xfrm>
              <a:off x="902162" y="1337401"/>
              <a:ext cx="4825094" cy="30582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52764">
                      <a:extLst>
                        <a:ext uri="{9D8B030D-6E8A-4147-A177-3AD203B41FA5}">
                          <a16:colId xmlns:a16="http://schemas.microsoft.com/office/drawing/2014/main" val="4092093554"/>
                        </a:ext>
                      </a:extLst>
                    </a:gridCol>
                    <a:gridCol w="3872330">
                      <a:extLst>
                        <a:ext uri="{9D8B030D-6E8A-4147-A177-3AD203B41FA5}">
                          <a16:colId xmlns:a16="http://schemas.microsoft.com/office/drawing/2014/main" val="3980106690"/>
                        </a:ext>
                      </a:extLst>
                    </a:gridCol>
                  </a:tblGrid>
                  <a:tr h="331898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参数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描述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5524195"/>
                      </a:ext>
                    </a:extLst>
                  </a:tr>
                  <a:tr h="33189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37" t="-103704" r="-407643" b="-7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4843" t="-103704" r="-629" b="-7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2446039"/>
                      </a:ext>
                    </a:extLst>
                  </a:tr>
                  <a:tr h="33189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37" t="-200000" r="-407643" b="-6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4843" t="-200000" r="-629" b="-6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9020432"/>
                      </a:ext>
                    </a:extLst>
                  </a:tr>
                  <a:tr h="33189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37" t="-305556" r="-407643" b="-53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4843" t="-305556" r="-629" b="-531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5350261"/>
                      </a:ext>
                    </a:extLst>
                  </a:tr>
                  <a:tr h="33189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37" t="-398182" r="-407643" b="-4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4843" t="-398182" r="-629" b="-42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3822143"/>
                      </a:ext>
                    </a:extLst>
                  </a:tr>
                  <a:tr h="3519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37" t="-472414" r="-407643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4843" t="-472414" r="-62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6466448"/>
                      </a:ext>
                    </a:extLst>
                  </a:tr>
                  <a:tr h="3519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37" t="-572414" r="-40764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4843" t="-572414" r="-629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1761352"/>
                      </a:ext>
                    </a:extLst>
                  </a:tr>
                  <a:tr h="33189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37" t="-722222" r="-407643" b="-1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4843" t="-722222" r="-629" b="-1148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6476583"/>
                      </a:ext>
                    </a:extLst>
                  </a:tr>
                  <a:tr h="36295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37" t="-740000" r="-40764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4843" t="-740000" r="-629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91729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表格 6">
                <a:extLst>
                  <a:ext uri="{FF2B5EF4-FFF2-40B4-BE49-F238E27FC236}">
                    <a16:creationId xmlns:a16="http://schemas.microsoft.com/office/drawing/2014/main" id="{D191727B-D5AD-47CD-804F-EBF4B238A1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5920819"/>
                  </p:ext>
                </p:extLst>
              </p:nvPr>
            </p:nvGraphicFramePr>
            <p:xfrm>
              <a:off x="6044510" y="1340529"/>
              <a:ext cx="4079858" cy="2159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57276">
                      <a:extLst>
                        <a:ext uri="{9D8B030D-6E8A-4147-A177-3AD203B41FA5}">
                          <a16:colId xmlns:a16="http://schemas.microsoft.com/office/drawing/2014/main" val="4092093554"/>
                        </a:ext>
                      </a:extLst>
                    </a:gridCol>
                    <a:gridCol w="3322582">
                      <a:extLst>
                        <a:ext uri="{9D8B030D-6E8A-4147-A177-3AD203B41FA5}">
                          <a16:colId xmlns:a16="http://schemas.microsoft.com/office/drawing/2014/main" val="398010669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变量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描述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55241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合同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altLang="zh-CN" sz="1400" dirty="0"/>
                            <a:t> </a:t>
                          </a:r>
                          <a:r>
                            <a:rPr lang="zh-CN" altLang="en-US" sz="1400" dirty="0"/>
                            <a:t>的拖期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24460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合同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altLang="zh-CN" sz="1400" dirty="0"/>
                            <a:t> </a:t>
                          </a:r>
                          <a:r>
                            <a:rPr lang="zh-CN" altLang="en-US" sz="1400" dirty="0"/>
                            <a:t>在工序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zh-CN" altLang="en-US" sz="1400" dirty="0"/>
                            <a:t> 上的开始生产时间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6466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合同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altLang="zh-CN" sz="1400" dirty="0"/>
                            <a:t> </a:t>
                          </a:r>
                          <a:r>
                            <a:rPr lang="zh-CN" altLang="en-US" sz="1400" dirty="0"/>
                            <a:t>在工序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zh-CN" altLang="en-US" sz="1400" dirty="0"/>
                            <a:t> 上的生产结束时间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1761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合同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altLang="zh-CN" sz="1400" dirty="0"/>
                            <a:t> </a:t>
                          </a:r>
                          <a:r>
                            <a:rPr lang="zh-CN" altLang="en-US" sz="1400" dirty="0"/>
                            <a:t>在工序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zh-CN" altLang="en-US" sz="1400" dirty="0"/>
                            <a:t> 上的处理时间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64765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400" dirty="0"/>
                            <a:t>工序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zh-CN" altLang="en-US" sz="1400" dirty="0"/>
                            <a:t>时刻的库存大小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917291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表格 6">
                <a:extLst>
                  <a:ext uri="{FF2B5EF4-FFF2-40B4-BE49-F238E27FC236}">
                    <a16:creationId xmlns:a16="http://schemas.microsoft.com/office/drawing/2014/main" id="{D191727B-D5AD-47CD-804F-EBF4B238A1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5920819"/>
                  </p:ext>
                </p:extLst>
              </p:nvPr>
            </p:nvGraphicFramePr>
            <p:xfrm>
              <a:off x="6044510" y="1340529"/>
              <a:ext cx="4079858" cy="2159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57276">
                      <a:extLst>
                        <a:ext uri="{9D8B030D-6E8A-4147-A177-3AD203B41FA5}">
                          <a16:colId xmlns:a16="http://schemas.microsoft.com/office/drawing/2014/main" val="4092093554"/>
                        </a:ext>
                      </a:extLst>
                    </a:gridCol>
                    <a:gridCol w="3322582">
                      <a:extLst>
                        <a:ext uri="{9D8B030D-6E8A-4147-A177-3AD203B41FA5}">
                          <a16:colId xmlns:a16="http://schemas.microsoft.com/office/drawing/2014/main" val="39801066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变量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描述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55241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806" t="-83607" r="-443548" b="-4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2894" t="-83607" r="-733" b="-4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24460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806" t="-180645" r="-443548" b="-2983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2894" t="-180645" r="-733" b="-2983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6466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806" t="-285246" r="-44354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2894" t="-285246" r="-733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1761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806" t="-385246" r="-443548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2894" t="-385246" r="-733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64765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806" t="-485246" r="-443548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2894" t="-485246" r="-733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91729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3" name="表格 6">
                <a:extLst>
                  <a:ext uri="{FF2B5EF4-FFF2-40B4-BE49-F238E27FC236}">
                    <a16:creationId xmlns:a16="http://schemas.microsoft.com/office/drawing/2014/main" id="{3E897529-78F6-4450-90D5-7E7A34724B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4831890"/>
                  </p:ext>
                </p:extLst>
              </p:nvPr>
            </p:nvGraphicFramePr>
            <p:xfrm>
              <a:off x="902162" y="4491242"/>
              <a:ext cx="9222206" cy="22349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61472">
                      <a:extLst>
                        <a:ext uri="{9D8B030D-6E8A-4147-A177-3AD203B41FA5}">
                          <a16:colId xmlns:a16="http://schemas.microsoft.com/office/drawing/2014/main" val="4092093554"/>
                        </a:ext>
                      </a:extLst>
                    </a:gridCol>
                    <a:gridCol w="8260734">
                      <a:extLst>
                        <a:ext uri="{9D8B030D-6E8A-4147-A177-3AD203B41FA5}">
                          <a16:colId xmlns:a16="http://schemas.microsoft.com/office/drawing/2014/main" val="39801066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决策变量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描述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5524195"/>
                      </a:ext>
                    </a:extLst>
                  </a:tr>
                  <a:tr h="3807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{0,1}</m:t>
                              </m:r>
                              <m:r>
                                <a:rPr lang="zh-CN" altLang="en-US" sz="1400" b="0" i="1" smtClean="0">
                                  <a:latin typeface="Cambria Math" panose="02040503050406030204" pitchFamily="18" charset="0"/>
                                </a:rPr>
                                <m:t>变量</m:t>
                              </m:r>
                            </m:oMath>
                          </a14:m>
                          <a:r>
                            <a:rPr lang="zh-CN" altLang="en-US" sz="1400" dirty="0"/>
                            <a:t>，合同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zh-CN" altLang="en-US" sz="1400" dirty="0"/>
                            <a:t> 在工序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zh-CN" altLang="en-US" sz="1400" dirty="0"/>
                            <a:t> 的机器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zh-CN" altLang="en-US" sz="1400" dirty="0"/>
                            <a:t> 上顺序生产，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b="0" i="1" dirty="0" smtClean="0">
                                  <a:latin typeface="Cambria Math" panose="02040503050406030204" pitchFamily="18" charset="0"/>
                                </a:rPr>
                                <m:t>合同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sz="1400" b="0" i="1" dirty="0" smtClean="0">
                                  <a:latin typeface="Cambria Math" panose="02040503050406030204" pitchFamily="18" charset="0"/>
                                </a:rPr>
                                <m:t>在</m:t>
                              </m:r>
                              <m:sSup>
                                <m:sSupPr>
                                  <m:ctrlP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zh-CN" altLang="en-US" sz="1400" b="0" i="1" dirty="0" smtClean="0">
                                  <a:latin typeface="Cambria Math" panose="02040503050406030204" pitchFamily="18" charset="0"/>
                                </a:rPr>
                                <m:t>之前生产</m:t>
                              </m:r>
                            </m:oMath>
                          </a14:m>
                          <a:endParaRPr lang="zh-CN" alt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24460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{0,1}</m:t>
                              </m:r>
                              <m:r>
                                <a:rPr lang="zh-CN" altLang="en-US" sz="1400" b="0" i="1" smtClean="0">
                                  <a:latin typeface="Cambria Math" panose="02040503050406030204" pitchFamily="18" charset="0"/>
                                </a:rPr>
                                <m:t>变量</m:t>
                              </m:r>
                            </m:oMath>
                          </a14:m>
                          <a:r>
                            <a:rPr lang="zh-CN" altLang="en-US" sz="1400" dirty="0"/>
                            <a:t>，合同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zh-CN" altLang="en-US" sz="1400" dirty="0"/>
                            <a:t> 在工序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zh-CN" altLang="en-US" sz="1400" dirty="0"/>
                            <a:t> 的机器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zh-CN" altLang="en-US" sz="1400" dirty="0"/>
                            <a:t> 上紧邻生产，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b="0" i="1" dirty="0" smtClean="0">
                                  <a:latin typeface="Cambria Math" panose="02040503050406030204" pitchFamily="18" charset="0"/>
                                </a:rPr>
                                <m:t>合同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sz="1400" b="0" i="1" dirty="0" smtClean="0">
                                  <a:latin typeface="Cambria Math" panose="02040503050406030204" pitchFamily="18" charset="0"/>
                                </a:rPr>
                                <m:t>在</m:t>
                              </m:r>
                              <m:sSup>
                                <m:sSupPr>
                                  <m:ctrlP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zh-CN" altLang="en-US" sz="1400" b="0" i="1" dirty="0" smtClean="0">
                                  <a:latin typeface="Cambria Math" panose="02040503050406030204" pitchFamily="18" charset="0"/>
                                </a:rPr>
                                <m:t>之前生产</m:t>
                              </m:r>
                            </m:oMath>
                          </a14:m>
                          <a:endParaRPr lang="zh-CN" alt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6466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{0,1}</m:t>
                              </m:r>
                              <m:r>
                                <a:rPr lang="zh-CN" altLang="en-US" sz="1400" b="0" i="1" smtClean="0">
                                  <a:latin typeface="Cambria Math" panose="02040503050406030204" pitchFamily="18" charset="0"/>
                                </a:rPr>
                                <m:t>变量</m:t>
                              </m:r>
                            </m:oMath>
                          </a14:m>
                          <a:r>
                            <a:rPr lang="zh-CN" altLang="en-US" sz="1400" dirty="0"/>
                            <a:t>，合同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altLang="zh-CN" sz="1400" dirty="0"/>
                            <a:t> </a:t>
                          </a:r>
                          <a:r>
                            <a:rPr lang="zh-CN" altLang="en-US" sz="1400" dirty="0"/>
                            <a:t>被分配到工序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zh-CN" altLang="en-US" sz="1400" dirty="0"/>
                            <a:t> 的机器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zh-CN" altLang="en-US" sz="1400" dirty="0"/>
                            <a:t> 上生产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1761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{0,1}</m:t>
                              </m:r>
                              <m:r>
                                <a:rPr lang="zh-CN" altLang="en-US" sz="1400" b="0" i="1" smtClean="0">
                                  <a:latin typeface="Cambria Math" panose="02040503050406030204" pitchFamily="18" charset="0"/>
                                </a:rPr>
                                <m:t>变量</m:t>
                              </m:r>
                            </m:oMath>
                          </a14:m>
                          <a:r>
                            <a:rPr lang="zh-CN" altLang="en-US" sz="1400" dirty="0"/>
                            <a:t>，合同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altLang="zh-CN" sz="1400" dirty="0"/>
                            <a:t> </a:t>
                          </a:r>
                          <a:r>
                            <a:rPr lang="zh-CN" altLang="en-US" sz="1400" dirty="0"/>
                            <a:t>时刻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altLang="zh-CN" sz="1400" dirty="0"/>
                            <a:t> </a:t>
                          </a:r>
                          <a:r>
                            <a:rPr lang="zh-CN" altLang="en-US" sz="1400" dirty="0"/>
                            <a:t>在工序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zh-CN" altLang="en-US" sz="1400" dirty="0"/>
                            <a:t> 上的开始生产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64765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{0,1}</m:t>
                              </m:r>
                              <m:r>
                                <a:rPr lang="zh-CN" altLang="en-US" sz="1400" b="0" i="1" smtClean="0">
                                  <a:latin typeface="Cambria Math" panose="02040503050406030204" pitchFamily="18" charset="0"/>
                                </a:rPr>
                                <m:t>变量</m:t>
                              </m:r>
                            </m:oMath>
                          </a14:m>
                          <a:r>
                            <a:rPr lang="zh-CN" altLang="en-US" sz="1400" dirty="0"/>
                            <a:t>，合同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altLang="zh-CN" sz="1400" dirty="0"/>
                            <a:t> </a:t>
                          </a:r>
                          <a:r>
                            <a:rPr lang="zh-CN" altLang="en-US" sz="1400" dirty="0"/>
                            <a:t>时刻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zh-CN" altLang="en-US" sz="1400" dirty="0"/>
                            <a:t>在工序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zh-CN" altLang="en-US" sz="1400" dirty="0"/>
                            <a:t> 上的结束生产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917291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3" name="表格 6">
                <a:extLst>
                  <a:ext uri="{FF2B5EF4-FFF2-40B4-BE49-F238E27FC236}">
                    <a16:creationId xmlns:a16="http://schemas.microsoft.com/office/drawing/2014/main" id="{3E897529-78F6-4450-90D5-7E7A34724B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4831890"/>
                  </p:ext>
                </p:extLst>
              </p:nvPr>
            </p:nvGraphicFramePr>
            <p:xfrm>
              <a:off x="902162" y="4491242"/>
              <a:ext cx="9222206" cy="22349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61472">
                      <a:extLst>
                        <a:ext uri="{9D8B030D-6E8A-4147-A177-3AD203B41FA5}">
                          <a16:colId xmlns:a16="http://schemas.microsoft.com/office/drawing/2014/main" val="4092093554"/>
                        </a:ext>
                      </a:extLst>
                    </a:gridCol>
                    <a:gridCol w="8260734">
                      <a:extLst>
                        <a:ext uri="{9D8B030D-6E8A-4147-A177-3AD203B41FA5}">
                          <a16:colId xmlns:a16="http://schemas.microsoft.com/office/drawing/2014/main" val="39801066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决策变量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描述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5524195"/>
                      </a:ext>
                    </a:extLst>
                  </a:tr>
                  <a:tr h="3807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633" t="-98413" r="-860759" b="-3904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1726" t="-98413" r="-295" b="-3904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24460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633" t="-204918" r="-86075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1726" t="-204918" r="-295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6466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633" t="-304918" r="-86075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1726" t="-304918" r="-295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1761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633" t="-404918" r="-86075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1726" t="-404918" r="-295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64765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633" t="-504918" r="-860759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1726" t="-504918" r="-295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917291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1888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82.789"/>
  <p:tag name="ORIGINALWIDTH" val="4287.214"/>
  <p:tag name="LATEXADDIN" val="\documentclass{article}&#10;\usepackage{amsmath}&#10;\pagestyle{empty}&#10;\begin{document}&#10;\section{parameters}&#10;$c_{ij}$: adjacent costs of order $i$ and order $j$.\\&#10;$p_i$: processing time of order $i$.\\&#10;$d_i$: due time pf order $i$.\\&#10;$q_i$: weight or length of order $i$\\&#10;$Q_k$: capacity of batch $k$.&#10;&#10;\section{decision variables}&#10;$x_{ijk}$: order $i$ and order $j$ in batch $k$.\\&#10;$s_i$: start time of order i.&#10;&#10;\section{model}&#10;\begin{align}&#10;    min \quad&#10;    &amp;\sum_{i,j,k} x_{ijk}c_{ij} &#10;    &amp;&amp;\forall i,j \in I, k \in K\\&#10;    &amp;\sum_{i}q_{i}(d_i - s_i)&#10;    &amp;&amp;\forall i \in I\\&#10;    s.t.\quad&#10;    &amp;\sum_{j} x_{0jk} = 1 &#10;    &amp;&amp;\forall j \in I\\&#10;    &amp;\sum_{i} x_{ihk} - \sum_{j} x_{hjk} = 0&#10;    &amp;&amp;\forall i,j,h \in I, k \in K\\&#10;    &amp;\sum_{i} x_{i,|I|+1,k} = 1 &#10;    &amp;&amp;\forall i \in I, k \in K\\&#10;    &amp;\sum_{j,k} x_{ijk} = 1 &#10;    &amp;&amp;\forall i,j \in I, k \in K\\&#10;    &amp;s_i + p_i - M(1 - x_{ijk}) \leq s_j&#10;    &amp;&amp;\forall i,j \in I, k \in K\\&#10;    &amp;d_i - s_i - p_i \geq 0&#10;    &amp;&amp;\forall i \in I\\&#10;    &amp;\sum_{i,j} x_{ijk}q_i \leq Q_{k}&#10;    &amp;&amp;\forall i,j \in I, k \in K\\&#10;    &amp;s_i \geq 0 \\&#10;    &amp;x_{ijk} \in \{0,1\}&#10;\end{align}&#10;&#10;&#10;&#10;\end{document}"/>
  <p:tag name="IGUANATEXSIZE" val="20"/>
  <p:tag name="IGUANATEXCURSOR" val="1107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41.02"/>
  <p:tag name="ORIGINALWIDTH" val="2241.47"/>
  <p:tag name="LATEXADDIN" val="\documentclass{article}&#10;\usepackage{amsmath}&#10;\pagestyle{empty}&#10;\begin{document}&#10;&#10;\section{parameters}&#10;$c_{ij}$: adjacent costs of order $i$ and order $j$.\\&#10;$p_i$: processing time of order $i$.\\&#10;$d_i$: due time pf order $i$.\\&#10;$q_i$: weight or length of order $i$\\&#10;$Q_k$: capacity of batch $k$.&#10;&#10;\section{decision variables}&#10;$x_{ijk}$: order $i$ and order $j$ in batch $k$.\\&#10;$s_i$: start time of order $i$.&#10;&#10;&#10;\end{document}"/>
  <p:tag name="IGUANATEXSIZE" val="20"/>
  <p:tag name="IGUANATEXCURSOR" val="409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自定义 78">
      <a:dk1>
        <a:srgbClr val="191919"/>
      </a:dk1>
      <a:lt1>
        <a:sysClr val="window" lastClr="FFFFFF"/>
      </a:lt1>
      <a:dk2>
        <a:srgbClr val="EFEFEF"/>
      </a:dk2>
      <a:lt2>
        <a:srgbClr val="2D2D2D"/>
      </a:lt2>
      <a:accent1>
        <a:srgbClr val="104D7E"/>
      </a:accent1>
      <a:accent2>
        <a:srgbClr val="26CCC5"/>
      </a:accent2>
      <a:accent3>
        <a:srgbClr val="1B8DA8"/>
      </a:accent3>
      <a:accent4>
        <a:srgbClr val="104E87"/>
      </a:accent4>
      <a:accent5>
        <a:srgbClr val="4BACC6"/>
      </a:accent5>
      <a:accent6>
        <a:srgbClr val="808684"/>
      </a:accent6>
      <a:hlink>
        <a:srgbClr val="808080"/>
      </a:hlink>
      <a:folHlink>
        <a:srgbClr val="800080"/>
      </a:folHlink>
    </a:clrScheme>
    <a:fontScheme name="自定义 24">
      <a:majorFont>
        <a:latin typeface="Times New Roman"/>
        <a:ea typeface="思源黑体 CN Medium"/>
        <a:cs typeface=""/>
      </a:majorFont>
      <a:minorFont>
        <a:latin typeface="Times New Roman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87124</TotalTime>
  <Words>2675</Words>
  <Application>Microsoft Office PowerPoint</Application>
  <PresentationFormat>宽屏</PresentationFormat>
  <Paragraphs>393</Paragraphs>
  <Slides>50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6" baseType="lpstr">
      <vt:lpstr>Consolas-BoldItalic</vt:lpstr>
      <vt:lpstr>Inter</vt:lpstr>
      <vt:lpstr>Lantinghei SC Demibold</vt:lpstr>
      <vt:lpstr>Menlo-BoldItalic</vt:lpstr>
      <vt:lpstr>PingFang SC</vt:lpstr>
      <vt:lpstr>等线</vt:lpstr>
      <vt:lpstr>KaiTi</vt:lpstr>
      <vt:lpstr>思源黑体 CN Heavy</vt:lpstr>
      <vt:lpstr>思源黑体 CN Medium</vt:lpstr>
      <vt:lpstr>思源黑体 CN Normal</vt:lpstr>
      <vt:lpstr>微软雅黑</vt:lpstr>
      <vt:lpstr>Arial</vt:lpstr>
      <vt:lpstr>Calibri</vt:lpstr>
      <vt:lpstr>Cambria Math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 PLUS</dc:creator>
  <cp:keywords/>
  <dc:description/>
  <cp:lastModifiedBy>孝青 刘</cp:lastModifiedBy>
  <cp:revision>1618</cp:revision>
  <cp:lastPrinted>2020-09-21T02:20:53Z</cp:lastPrinted>
  <dcterms:created xsi:type="dcterms:W3CDTF">2010-04-12T23:12:02Z</dcterms:created>
  <dcterms:modified xsi:type="dcterms:W3CDTF">2025-11-14T03:59:53Z</dcterms:modified>
  <cp:category/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